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89"/>
  </p:notesMasterIdLst>
  <p:sldIdLst>
    <p:sldId id="997" r:id="rId2"/>
    <p:sldId id="1139" r:id="rId3"/>
    <p:sldId id="1138" r:id="rId4"/>
    <p:sldId id="948" r:id="rId5"/>
    <p:sldId id="949" r:id="rId6"/>
    <p:sldId id="1140" r:id="rId7"/>
    <p:sldId id="1256" r:id="rId8"/>
    <p:sldId id="1142" r:id="rId9"/>
    <p:sldId id="1148" r:id="rId10"/>
    <p:sldId id="1152" r:id="rId11"/>
    <p:sldId id="1153" r:id="rId12"/>
    <p:sldId id="1154" r:id="rId13"/>
    <p:sldId id="1155" r:id="rId14"/>
    <p:sldId id="1167" r:id="rId15"/>
    <p:sldId id="1150" r:id="rId16"/>
    <p:sldId id="1151" r:id="rId17"/>
    <p:sldId id="1143" r:id="rId18"/>
    <p:sldId id="1168" r:id="rId19"/>
    <p:sldId id="1169" r:id="rId20"/>
    <p:sldId id="1173" r:id="rId21"/>
    <p:sldId id="1259" r:id="rId22"/>
    <p:sldId id="1136" r:id="rId23"/>
    <p:sldId id="1174" r:id="rId24"/>
    <p:sldId id="1222" r:id="rId25"/>
    <p:sldId id="1177" r:id="rId26"/>
    <p:sldId id="1223" r:id="rId27"/>
    <p:sldId id="1179" r:id="rId28"/>
    <p:sldId id="1181" r:id="rId29"/>
    <p:sldId id="1178" r:id="rId30"/>
    <p:sldId id="1226" r:id="rId31"/>
    <p:sldId id="1231" r:id="rId32"/>
    <p:sldId id="1182" r:id="rId33"/>
    <p:sldId id="1263" r:id="rId34"/>
    <p:sldId id="1227" r:id="rId35"/>
    <p:sldId id="1228" r:id="rId36"/>
    <p:sldId id="1188" r:id="rId37"/>
    <p:sldId id="1175" r:id="rId38"/>
    <p:sldId id="1229" r:id="rId39"/>
    <p:sldId id="1187" r:id="rId40"/>
    <p:sldId id="1189" r:id="rId41"/>
    <p:sldId id="1190" r:id="rId42"/>
    <p:sldId id="1191" r:id="rId43"/>
    <p:sldId id="1201" r:id="rId44"/>
    <p:sldId id="1202" r:id="rId45"/>
    <p:sldId id="1206" r:id="rId46"/>
    <p:sldId id="1203" r:id="rId47"/>
    <p:sldId id="1204" r:id="rId48"/>
    <p:sldId id="1184" r:id="rId49"/>
    <p:sldId id="1036" r:id="rId50"/>
    <p:sldId id="1194" r:id="rId51"/>
    <p:sldId id="953" r:id="rId52"/>
    <p:sldId id="1232" r:id="rId53"/>
    <p:sldId id="1053" r:id="rId54"/>
    <p:sldId id="1055" r:id="rId55"/>
    <p:sldId id="1233" r:id="rId56"/>
    <p:sldId id="1234" r:id="rId57"/>
    <p:sldId id="1208" r:id="rId58"/>
    <p:sldId id="1209" r:id="rId59"/>
    <p:sldId id="1235" r:id="rId60"/>
    <p:sldId id="1236" r:id="rId61"/>
    <p:sldId id="1207" r:id="rId62"/>
    <p:sldId id="1237" r:id="rId63"/>
    <p:sldId id="1213" r:id="rId64"/>
    <p:sldId id="1238" r:id="rId65"/>
    <p:sldId id="1219" r:id="rId66"/>
    <p:sldId id="1240" r:id="rId67"/>
    <p:sldId id="1241" r:id="rId68"/>
    <p:sldId id="1252" r:id="rId69"/>
    <p:sldId id="1216" r:id="rId70"/>
    <p:sldId id="1242" r:id="rId71"/>
    <p:sldId id="1243" r:id="rId72"/>
    <p:sldId id="1264" r:id="rId73"/>
    <p:sldId id="1199" r:id="rId74"/>
    <p:sldId id="1196" r:id="rId75"/>
    <p:sldId id="1247" r:id="rId76"/>
    <p:sldId id="1197" r:id="rId77"/>
    <p:sldId id="1253" r:id="rId78"/>
    <p:sldId id="1244" r:id="rId79"/>
    <p:sldId id="1261" r:id="rId80"/>
    <p:sldId id="1246" r:id="rId81"/>
    <p:sldId id="1133" r:id="rId82"/>
    <p:sldId id="1249" r:id="rId83"/>
    <p:sldId id="1250" r:id="rId84"/>
    <p:sldId id="1200" r:id="rId85"/>
    <p:sldId id="1258" r:id="rId86"/>
    <p:sldId id="1262" r:id="rId87"/>
    <p:sldId id="1260" r:id="rId88"/>
  </p:sldIdLst>
  <p:sldSz cx="9144000" cy="6858000" type="screen4x3"/>
  <p:notesSz cx="6858000" cy="9144000"/>
  <p:custDataLst>
    <p:tags r:id="rId90"/>
  </p:custDataLst>
  <p:defaultTextStyle>
    <a:defPPr>
      <a:defRPr lang="en-US"/>
    </a:defPPr>
    <a:lvl1pPr algn="l" rtl="0" eaLnBrk="0" fontAlgn="base" hangingPunct="0">
      <a:spcBef>
        <a:spcPct val="0"/>
      </a:spcBef>
      <a:spcAft>
        <a:spcPct val="0"/>
      </a:spcAft>
      <a:defRPr kern="1200">
        <a:solidFill>
          <a:schemeClr val="tx1"/>
        </a:solidFill>
        <a:latin typeface="Garamond" pitchFamily="18" charset="0"/>
        <a:ea typeface="+mn-ea"/>
        <a:cs typeface="+mn-cs"/>
      </a:defRPr>
    </a:lvl1pPr>
    <a:lvl2pPr marL="457200" algn="l" rtl="0" eaLnBrk="0" fontAlgn="base" hangingPunct="0">
      <a:spcBef>
        <a:spcPct val="0"/>
      </a:spcBef>
      <a:spcAft>
        <a:spcPct val="0"/>
      </a:spcAft>
      <a:defRPr kern="1200">
        <a:solidFill>
          <a:schemeClr val="tx1"/>
        </a:solidFill>
        <a:latin typeface="Garamond" pitchFamily="18" charset="0"/>
        <a:ea typeface="+mn-ea"/>
        <a:cs typeface="+mn-cs"/>
      </a:defRPr>
    </a:lvl2pPr>
    <a:lvl3pPr marL="914400" algn="l" rtl="0" eaLnBrk="0" fontAlgn="base" hangingPunct="0">
      <a:spcBef>
        <a:spcPct val="0"/>
      </a:spcBef>
      <a:spcAft>
        <a:spcPct val="0"/>
      </a:spcAft>
      <a:defRPr kern="1200">
        <a:solidFill>
          <a:schemeClr val="tx1"/>
        </a:solidFill>
        <a:latin typeface="Garamond" pitchFamily="18" charset="0"/>
        <a:ea typeface="+mn-ea"/>
        <a:cs typeface="+mn-cs"/>
      </a:defRPr>
    </a:lvl3pPr>
    <a:lvl4pPr marL="1371600" algn="l" rtl="0" eaLnBrk="0" fontAlgn="base" hangingPunct="0">
      <a:spcBef>
        <a:spcPct val="0"/>
      </a:spcBef>
      <a:spcAft>
        <a:spcPct val="0"/>
      </a:spcAft>
      <a:defRPr kern="1200">
        <a:solidFill>
          <a:schemeClr val="tx1"/>
        </a:solidFill>
        <a:latin typeface="Garamond" pitchFamily="18" charset="0"/>
        <a:ea typeface="+mn-ea"/>
        <a:cs typeface="+mn-cs"/>
      </a:defRPr>
    </a:lvl4pPr>
    <a:lvl5pPr marL="1828800" algn="l" rtl="0" eaLnBrk="0" fontAlgn="base" hangingPunct="0">
      <a:spcBef>
        <a:spcPct val="0"/>
      </a:spcBef>
      <a:spcAft>
        <a:spcPct val="0"/>
      </a:spcAft>
      <a:defRPr kern="1200">
        <a:solidFill>
          <a:schemeClr val="tx1"/>
        </a:solidFill>
        <a:latin typeface="Garamond" pitchFamily="18" charset="0"/>
        <a:ea typeface="+mn-ea"/>
        <a:cs typeface="+mn-cs"/>
      </a:defRPr>
    </a:lvl5pPr>
    <a:lvl6pPr marL="2286000" algn="l" defTabSz="914400" rtl="0" eaLnBrk="1" latinLnBrk="0" hangingPunct="1">
      <a:defRPr kern="1200">
        <a:solidFill>
          <a:schemeClr val="tx1"/>
        </a:solidFill>
        <a:latin typeface="Garamond" pitchFamily="18" charset="0"/>
        <a:ea typeface="+mn-ea"/>
        <a:cs typeface="+mn-cs"/>
      </a:defRPr>
    </a:lvl6pPr>
    <a:lvl7pPr marL="2743200" algn="l" defTabSz="914400" rtl="0" eaLnBrk="1" latinLnBrk="0" hangingPunct="1">
      <a:defRPr kern="1200">
        <a:solidFill>
          <a:schemeClr val="tx1"/>
        </a:solidFill>
        <a:latin typeface="Garamond" pitchFamily="18" charset="0"/>
        <a:ea typeface="+mn-ea"/>
        <a:cs typeface="+mn-cs"/>
      </a:defRPr>
    </a:lvl7pPr>
    <a:lvl8pPr marL="3200400" algn="l" defTabSz="914400" rtl="0" eaLnBrk="1" latinLnBrk="0" hangingPunct="1">
      <a:defRPr kern="1200">
        <a:solidFill>
          <a:schemeClr val="tx1"/>
        </a:solidFill>
        <a:latin typeface="Garamond" pitchFamily="18" charset="0"/>
        <a:ea typeface="+mn-ea"/>
        <a:cs typeface="+mn-cs"/>
      </a:defRPr>
    </a:lvl8pPr>
    <a:lvl9pPr marL="3657600" algn="l" defTabSz="914400" rtl="0" eaLnBrk="1" latinLnBrk="0" hangingPunct="1">
      <a:defRPr kern="1200">
        <a:solidFill>
          <a:schemeClr val="tx1"/>
        </a:solidFill>
        <a:latin typeface="Garamond" pitchFamily="18" charset="0"/>
        <a:ea typeface="+mn-ea"/>
        <a:cs typeface="+mn-cs"/>
      </a:defRPr>
    </a:lvl9pPr>
  </p:defaultTextStyle>
  <p:extLst>
    <p:ext uri="{521415D9-36F7-43E2-AB2F-B90AF26B5E84}">
      <p14:sectionLst xmlns:p14="http://schemas.microsoft.com/office/powerpoint/2010/main">
        <p14:section name="Default Section" id="{84A863B6-801B-433B-80EF-66F000024CCE}">
          <p14:sldIdLst>
            <p14:sldId id="997"/>
            <p14:sldId id="1139"/>
            <p14:sldId id="1138"/>
            <p14:sldId id="948"/>
            <p14:sldId id="949"/>
            <p14:sldId id="1140"/>
            <p14:sldId id="1256"/>
            <p14:sldId id="1142"/>
            <p14:sldId id="1148"/>
            <p14:sldId id="1152"/>
            <p14:sldId id="1153"/>
            <p14:sldId id="1154"/>
            <p14:sldId id="1155"/>
            <p14:sldId id="1167"/>
            <p14:sldId id="1150"/>
            <p14:sldId id="1151"/>
            <p14:sldId id="1143"/>
            <p14:sldId id="1168"/>
            <p14:sldId id="1169"/>
            <p14:sldId id="1173"/>
            <p14:sldId id="1259"/>
            <p14:sldId id="1136"/>
            <p14:sldId id="1174"/>
            <p14:sldId id="1222"/>
            <p14:sldId id="1177"/>
            <p14:sldId id="1223"/>
            <p14:sldId id="1179"/>
            <p14:sldId id="1181"/>
            <p14:sldId id="1178"/>
            <p14:sldId id="1226"/>
            <p14:sldId id="1231"/>
            <p14:sldId id="1182"/>
            <p14:sldId id="1263"/>
            <p14:sldId id="1227"/>
            <p14:sldId id="1228"/>
            <p14:sldId id="1188"/>
            <p14:sldId id="1175"/>
            <p14:sldId id="1229"/>
            <p14:sldId id="1187"/>
            <p14:sldId id="1189"/>
            <p14:sldId id="1190"/>
            <p14:sldId id="1191"/>
            <p14:sldId id="1201"/>
            <p14:sldId id="1202"/>
            <p14:sldId id="1206"/>
            <p14:sldId id="1203"/>
            <p14:sldId id="1204"/>
            <p14:sldId id="1184"/>
            <p14:sldId id="1036"/>
            <p14:sldId id="1194"/>
            <p14:sldId id="953"/>
            <p14:sldId id="1232"/>
            <p14:sldId id="1053"/>
            <p14:sldId id="1055"/>
            <p14:sldId id="1233"/>
            <p14:sldId id="1234"/>
            <p14:sldId id="1208"/>
            <p14:sldId id="1209"/>
            <p14:sldId id="1235"/>
            <p14:sldId id="1236"/>
            <p14:sldId id="1207"/>
            <p14:sldId id="1237"/>
            <p14:sldId id="1213"/>
            <p14:sldId id="1238"/>
            <p14:sldId id="1219"/>
            <p14:sldId id="1240"/>
            <p14:sldId id="1241"/>
            <p14:sldId id="1252"/>
            <p14:sldId id="1216"/>
            <p14:sldId id="1242"/>
            <p14:sldId id="1243"/>
            <p14:sldId id="1264"/>
            <p14:sldId id="1199"/>
            <p14:sldId id="1196"/>
            <p14:sldId id="1247"/>
            <p14:sldId id="1197"/>
            <p14:sldId id="1253"/>
            <p14:sldId id="1244"/>
            <p14:sldId id="1261"/>
            <p14:sldId id="1246"/>
            <p14:sldId id="1133"/>
            <p14:sldId id="1249"/>
            <p14:sldId id="1250"/>
            <p14:sldId id="1200"/>
            <p14:sldId id="1258"/>
            <p14:sldId id="1262"/>
            <p14:sldId id="126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629"/>
    <a:srgbClr val="000000"/>
    <a:srgbClr val="30F856"/>
    <a:srgbClr val="AC0000"/>
    <a:srgbClr val="00B050"/>
    <a:srgbClr val="F8F8F8"/>
    <a:srgbClr val="753FCE"/>
    <a:srgbClr val="0099CC"/>
    <a:srgbClr val="0A47FF"/>
    <a:srgbClr val="826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6115" autoAdjust="0"/>
  </p:normalViewPr>
  <p:slideViewPr>
    <p:cSldViewPr snapToGrid="0">
      <p:cViewPr varScale="1">
        <p:scale>
          <a:sx n="83" d="100"/>
          <a:sy n="83" d="100"/>
        </p:scale>
        <p:origin x="60" y="618"/>
      </p:cViewPr>
      <p:guideLst>
        <p:guide orient="horz" pos="2160"/>
        <p:guide pos="2880"/>
      </p:guideLst>
    </p:cSldViewPr>
  </p:slideViewPr>
  <p:notesTextViewPr>
    <p:cViewPr>
      <p:scale>
        <a:sx n="100" d="100"/>
        <a:sy n="100" d="100"/>
      </p:scale>
      <p:origin x="0" y="0"/>
    </p:cViewPr>
  </p:notesTextViewPr>
  <p:notesViewPr>
    <p:cSldViewPr snapToGrid="0">
      <p:cViewPr varScale="1">
        <p:scale>
          <a:sx n="82" d="100"/>
          <a:sy n="82" d="100"/>
        </p:scale>
        <p:origin x="-200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gs" Target="tags/tag1.xml"/><Relationship Id="rId95"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549AAC6-9640-4234-8CFE-23BA13838A41}" type="datetimeFigureOut">
              <a:rPr lang="en-US"/>
              <a:pPr>
                <a:defRPr/>
              </a:pPr>
              <a:t>5/9/2017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FB94444D-C6C5-4A71-BB06-A1DD9A0DDE06}" type="slidenum">
              <a:rPr lang="en-US"/>
              <a:pPr>
                <a:defRPr/>
              </a:pPr>
              <a:t>‹#›</a:t>
            </a:fld>
            <a:endParaRPr lang="en-US"/>
          </a:p>
        </p:txBody>
      </p:sp>
    </p:spTree>
    <p:extLst>
      <p:ext uri="{BB962C8B-B14F-4D97-AF65-F5344CB8AC3E}">
        <p14:creationId xmlns:p14="http://schemas.microsoft.com/office/powerpoint/2010/main" val="31483804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227760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3802722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3686178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2921063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38647137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Being hard. </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43</a:t>
            </a:fld>
            <a:endParaRPr lang="en-US"/>
          </a:p>
        </p:txBody>
      </p:sp>
    </p:spTree>
    <p:extLst>
      <p:ext uri="{BB962C8B-B14F-4D97-AF65-F5344CB8AC3E}">
        <p14:creationId xmlns:p14="http://schemas.microsoft.com/office/powerpoint/2010/main" val="1497706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47</a:t>
            </a:fld>
            <a:endParaRPr lang="en-US"/>
          </a:p>
        </p:txBody>
      </p:sp>
    </p:spTree>
    <p:extLst>
      <p:ext uri="{BB962C8B-B14F-4D97-AF65-F5344CB8AC3E}">
        <p14:creationId xmlns:p14="http://schemas.microsoft.com/office/powerpoint/2010/main" val="3913807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Based on perception-cycle that brainy organisms use to interact with their environment.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When this cycle operates well, the brain makes rich sets of connections.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2817250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35597157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Now we can ask the question: “What should our instruction accomplish?” What type of experiences promote the re-wiring</a:t>
            </a:r>
            <a:r>
              <a:rPr lang="en-US" baseline="0" dirty="0"/>
              <a:t> our students’ need?</a:t>
            </a:r>
            <a:endParaRPr lang="en-CA" dirty="0"/>
          </a:p>
          <a:p>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51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Based on perception-cycle that brainy organisms use to interact with their environment.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When this cycle operates well, the brain makes rich sets of connections.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776301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Some teachers also have a mystical ability to spellbind and enthrall. To dazzle and inspire</a:t>
            </a:r>
            <a:r>
              <a:rPr lang="en-US" baseline="0" dirty="0"/>
              <a:t> and make a deep emotional connection with people. Some have a great ability to …</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Now we can ask the question: “What should our instruction accomplish?” What type of experiences promote the re-wiring</a:t>
            </a:r>
            <a:r>
              <a:rPr lang="en-US" baseline="0" dirty="0"/>
              <a:t> our students’ need?</a:t>
            </a:r>
            <a:endParaRPr lang="en-CA" dirty="0"/>
          </a:p>
          <a:p>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53</a:t>
            </a:fld>
            <a:endParaRPr lang="en-US"/>
          </a:p>
        </p:txBody>
      </p:sp>
    </p:spTree>
    <p:extLst>
      <p:ext uri="{BB962C8B-B14F-4D97-AF65-F5344CB8AC3E}">
        <p14:creationId xmlns:p14="http://schemas.microsoft.com/office/powerpoint/2010/main" val="1208395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teaching, for hundreds of years …</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427036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Their brains want to do the cycle!</a:t>
            </a:r>
          </a:p>
          <a:p>
            <a:r>
              <a:rPr lang="en-US" dirty="0"/>
              <a:t>If you try to provide them with 20 years of science teaching wisdom, you are just providing more input that they don’t have the opportunity to process and sort out. This is why learning is so complex! The more “wisdom” we give, the less time students have to sort it out.</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737896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Their brains want to do the cycle!</a:t>
            </a:r>
          </a:p>
          <a:p>
            <a:r>
              <a:rPr lang="en-US" dirty="0"/>
              <a:t>If you try to provide them with 20 years of science teaching wisdom, you are just providing more input that they don’t have the opportunity to process and sort out. This is why learning is so complex! The more “wisdom” we give, the less time students have to sort it out.</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3995208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Their brains want to do the cycle!</a:t>
            </a:r>
          </a:p>
          <a:p>
            <a:r>
              <a:rPr lang="en-US" dirty="0"/>
              <a:t>If you try to provide them with 20 years of science teaching wisdom, you are just providing more input that they don’t have the opportunity to process and sort out. This is why learning is so complex! The more “wisdom” we give, the less time students have to sort it out.</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1830495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Their brains want to do the cycle!</a:t>
            </a:r>
          </a:p>
          <a:p>
            <a:r>
              <a:rPr lang="en-US" dirty="0"/>
              <a:t>If you try to provide them with 20 years of science teaching wisdom, you are just providing more input that they don’t have the opportunity to process and sort out. This is why learning is so complex! The more “wisdom” we give, the less time students have to sort it out.</a:t>
            </a: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91504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Based on perception-cycle that brainy organisms use to interact with their environment.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When this cycle operates well, the brain makes rich sets of connections.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34425080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Based on perception-cycle that brainy organisms use to interact with their environment.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When this cycle operates well, the brain makes rich sets of connections.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3638281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B94444D-C6C5-4A71-BB06-A1DD9A0DDE06}"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mn-cs"/>
            </a:endParaRPr>
          </a:p>
        </p:txBody>
      </p:sp>
    </p:spTree>
    <p:extLst>
      <p:ext uri="{BB962C8B-B14F-4D97-AF65-F5344CB8AC3E}">
        <p14:creationId xmlns:p14="http://schemas.microsoft.com/office/powerpoint/2010/main" val="278910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stand</a:t>
            </a:r>
            <a:r>
              <a:rPr lang="en-US" baseline="0" dirty="0"/>
              <a:t> on tables. You know someone’s really teaching when …</a:t>
            </a:r>
          </a:p>
          <a:p>
            <a:r>
              <a:rPr lang="en-US" baseline="0" dirty="0"/>
              <a:t>But wherein lies their power? How far does the power of the charismatic teacher extend?</a:t>
            </a:r>
            <a:endParaRPr lang="en-CA" dirty="0"/>
          </a:p>
        </p:txBody>
      </p:sp>
      <p:sp>
        <p:nvSpPr>
          <p:cNvPr id="4" name="Slide Number Placeholder 3"/>
          <p:cNvSpPr>
            <a:spLocks noGrp="1"/>
          </p:cNvSpPr>
          <p:nvPr>
            <p:ph type="sldNum" sz="quarter" idx="10"/>
          </p:nvPr>
        </p:nvSpPr>
        <p:spPr/>
        <p:txBody>
          <a:bodyPr/>
          <a:lstStyle/>
          <a:p>
            <a:pPr>
              <a:defRPr/>
            </a:pPr>
            <a:fld id="{FB94444D-C6C5-4A71-BB06-A1DD9A0DDE06}" type="slidenum">
              <a:rPr lang="en-US" smtClean="0"/>
              <a:pPr>
                <a:defRPr/>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53251"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endParaRPr lang="en-CA" dirty="0"/>
          </a:p>
        </p:txBody>
      </p:sp>
    </p:spTree>
    <p:extLst>
      <p:ext uri="{BB962C8B-B14F-4D97-AF65-F5344CB8AC3E}">
        <p14:creationId xmlns:p14="http://schemas.microsoft.com/office/powerpoint/2010/main" val="2849006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53251"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endParaRPr lang="en-CA" dirty="0"/>
          </a:p>
        </p:txBody>
      </p:sp>
    </p:spTree>
    <p:extLst>
      <p:ext uri="{BB962C8B-B14F-4D97-AF65-F5344CB8AC3E}">
        <p14:creationId xmlns:p14="http://schemas.microsoft.com/office/powerpoint/2010/main" val="3114930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53251"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endParaRPr lang="en-CA" dirty="0"/>
          </a:p>
        </p:txBody>
      </p:sp>
    </p:spTree>
    <p:extLst>
      <p:ext uri="{BB962C8B-B14F-4D97-AF65-F5344CB8AC3E}">
        <p14:creationId xmlns:p14="http://schemas.microsoft.com/office/powerpoint/2010/main" val="39542992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53251"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endParaRPr lang="en-CA" dirty="0"/>
          </a:p>
        </p:txBody>
      </p:sp>
    </p:spTree>
    <p:extLst>
      <p:ext uri="{BB962C8B-B14F-4D97-AF65-F5344CB8AC3E}">
        <p14:creationId xmlns:p14="http://schemas.microsoft.com/office/powerpoint/2010/main" val="20119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53251"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endParaRPr lang="en-CA" dirty="0"/>
          </a:p>
        </p:txBody>
      </p:sp>
    </p:spTree>
    <p:extLst>
      <p:ext uri="{BB962C8B-B14F-4D97-AF65-F5344CB8AC3E}">
        <p14:creationId xmlns:p14="http://schemas.microsoft.com/office/powerpoint/2010/main" val="3068583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bwMode="auto">
          <a:xfrm>
            <a:off x="1143000" y="693738"/>
            <a:ext cx="4570413" cy="3429000"/>
          </a:xfrm>
          <a:solidFill>
            <a:srgbClr val="FFFFFF"/>
          </a:solidFill>
          <a:ln>
            <a:solidFill>
              <a:srgbClr val="000000"/>
            </a:solidFill>
            <a:miter lim="800000"/>
            <a:headEnd/>
            <a:tailEnd/>
          </a:ln>
        </p:spPr>
      </p:sp>
      <p:sp>
        <p:nvSpPr>
          <p:cNvPr id="53251" name="Rectangle 2"/>
          <p:cNvSpPr>
            <a:spLocks noGrp="1" noChangeArrowheads="1"/>
          </p:cNvSpPr>
          <p:nvPr>
            <p:ph type="body" idx="1"/>
          </p:nvPr>
        </p:nvSpPr>
        <p:spPr bwMode="auto">
          <a:noFill/>
        </p:spPr>
        <p:txBody>
          <a:bodyPr wrap="none" numCol="1" anchor="ctr" anchorCtr="0" compatLnSpc="1">
            <a:prstTxWarp prst="textNoShape">
              <a:avLst/>
            </a:prstTxWarp>
          </a:bodyPr>
          <a:lstStyle/>
          <a:p>
            <a:pPr eaLnBrk="1" hangingPunct="1">
              <a:spcBef>
                <a:spcPct val="0"/>
              </a:spcBef>
            </a:pPr>
            <a:endParaRPr lang="en-CA" dirty="0"/>
          </a:p>
        </p:txBody>
      </p:sp>
    </p:spTree>
    <p:extLst>
      <p:ext uri="{BB962C8B-B14F-4D97-AF65-F5344CB8AC3E}">
        <p14:creationId xmlns:p14="http://schemas.microsoft.com/office/powerpoint/2010/main" val="2596082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00000"/>
        </a:soli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grpSp>
      <p:sp>
        <p:nvSpPr>
          <p:cNvPr id="40971" name="Rectangle 11"/>
          <p:cNvSpPr>
            <a:spLocks noGrp="1" noChangeArrowheads="1"/>
          </p:cNvSpPr>
          <p:nvPr>
            <p:ph type="ctrTitle" sz="quarter"/>
          </p:nvPr>
        </p:nvSpPr>
        <p:spPr>
          <a:xfrm>
            <a:off x="685800" y="1736725"/>
            <a:ext cx="7772400" cy="1920875"/>
          </a:xfrm>
        </p:spPr>
        <p:txBody>
          <a:bodyPr/>
          <a:lstStyle>
            <a:lvl1pPr>
              <a:defRPr sz="9600">
                <a:solidFill>
                  <a:srgbClr val="F6DB3C"/>
                </a:solidFill>
              </a:defRPr>
            </a:lvl1pPr>
          </a:lstStyle>
          <a:p>
            <a:r>
              <a:rPr lang="en-US" dirty="0"/>
              <a:t>Click to edit Master title style</a:t>
            </a:r>
          </a:p>
        </p:txBody>
      </p:sp>
      <p:sp>
        <p:nvSpPr>
          <p:cNvPr id="4097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Tree>
  </p:cSld>
  <p:clrMapOvr>
    <a:masterClrMapping/>
  </p:clrMapOvr>
  <p:transition spd="med" advClick="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lkboard Title">
    <p:spTree>
      <p:nvGrpSpPr>
        <p:cNvPr id="1" name=""/>
        <p:cNvGrpSpPr/>
        <p:nvPr/>
      </p:nvGrpSpPr>
      <p:grpSpPr>
        <a:xfrm>
          <a:off x="0" y="0"/>
          <a:ext cx="0" cy="0"/>
          <a:chOff x="0" y="0"/>
          <a:chExt cx="0" cy="0"/>
        </a:xfrm>
      </p:grpSpPr>
      <p:pic>
        <p:nvPicPr>
          <p:cNvPr id="1028" name="Picture 4" descr="Image result for chalkboard"/>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736" t="1664" r="1397" b="1943"/>
          <a:stretch/>
        </p:blipFill>
        <p:spPr bwMode="auto">
          <a:xfrm>
            <a:off x="0" y="5061"/>
            <a:ext cx="9143999" cy="68529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8298"/>
            <a:ext cx="9144000" cy="1143000"/>
          </a:xfrm>
        </p:spPr>
        <p:txBody>
          <a:bodyPr/>
          <a:lstStyle>
            <a:lvl1pPr>
              <a:defRPr>
                <a:solidFill>
                  <a:srgbClr val="F6DB3C"/>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4184527798"/>
      </p:ext>
    </p:extLst>
  </p:cSld>
  <p:clrMapOvr>
    <a:masterClrMapping/>
  </p:clrMapOvr>
  <p:transition spd="med" advClick="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Chalkboard">
    <p:spTree>
      <p:nvGrpSpPr>
        <p:cNvPr id="1" name=""/>
        <p:cNvGrpSpPr/>
        <p:nvPr/>
      </p:nvGrpSpPr>
      <p:grpSpPr>
        <a:xfrm>
          <a:off x="0" y="0"/>
          <a:ext cx="0" cy="0"/>
          <a:chOff x="0" y="0"/>
          <a:chExt cx="0" cy="0"/>
        </a:xfrm>
      </p:grpSpPr>
      <p:pic>
        <p:nvPicPr>
          <p:cNvPr id="1028" name="Picture 4" descr="Image result for chalkboard"/>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736" t="1664" r="1397" b="1943"/>
          <a:stretch/>
        </p:blipFill>
        <p:spPr bwMode="auto">
          <a:xfrm>
            <a:off x="0" y="5061"/>
            <a:ext cx="9143999" cy="6852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260633"/>
      </p:ext>
    </p:extLst>
  </p:cSld>
  <p:clrMapOvr>
    <a:masterClrMapping/>
  </p:clrMapOvr>
  <p:transition spd="med" advClick="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Black + Title">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0362"/>
            <a:ext cx="9144000" cy="1143000"/>
          </a:xfrm>
        </p:spPr>
        <p:txBody>
          <a:bodyPr/>
          <a:lstStyle>
            <a:lvl1pPr>
              <a:defRPr>
                <a:solidFill>
                  <a:srgbClr val="F6DB3C"/>
                </a:solidFill>
              </a:defRPr>
            </a:lvl1pPr>
          </a:lstStyle>
          <a:p>
            <a:r>
              <a:rPr lang="en-US" dirty="0"/>
              <a:t>Click to edit Master title style</a:t>
            </a:r>
          </a:p>
        </p:txBody>
      </p:sp>
    </p:spTree>
    <p:extLst>
      <p:ext uri="{BB962C8B-B14F-4D97-AF65-F5344CB8AC3E}">
        <p14:creationId xmlns:p14="http://schemas.microsoft.com/office/powerpoint/2010/main" val="1738074928"/>
      </p:ext>
    </p:extLst>
  </p:cSld>
  <p:clrMapOvr>
    <a:masterClrMapping/>
  </p:clrMapOvr>
  <p:transition spd="med" advClick="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186510"/>
      </p:ext>
    </p:extLst>
  </p:cSld>
  <p:clrMapOvr>
    <a:masterClrMapping/>
  </p:clrMapOvr>
  <p:transition spd="med"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p:spPr>
        <p:txBody>
          <a:bodyPr/>
          <a:lstStyle>
            <a:lvl1pPr>
              <a:defRPr>
                <a:solidFill>
                  <a:srgbClr val="F6DB3C"/>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1275907"/>
            <a:ext cx="8229600" cy="5326911"/>
          </a:xfrm>
        </p:spPr>
        <p:txBody>
          <a:bodyPr/>
          <a:lstStyle>
            <a:lvl1pPr>
              <a:defRPr b="1">
                <a:latin typeface="Arial" pitchFamily="34" charset="0"/>
                <a:cs typeface="Arial" pitchFamily="34" charset="0"/>
              </a:defRPr>
            </a:lvl1pPr>
            <a:lvl2pPr>
              <a:defRPr b="1">
                <a:latin typeface="Arial" pitchFamily="34" charset="0"/>
                <a:cs typeface="Arial" pitchFamily="34" charset="0"/>
              </a:defRPr>
            </a:lvl2pPr>
            <a:lvl3pPr>
              <a:defRPr b="1">
                <a:latin typeface="Arial" pitchFamily="34" charset="0"/>
                <a:cs typeface="Arial" pitchFamily="34" charset="0"/>
              </a:defRPr>
            </a:lvl3pPr>
            <a:lvl4pPr>
              <a:defRPr b="1">
                <a:latin typeface="Arial" pitchFamily="34" charset="0"/>
                <a:cs typeface="Arial" pitchFamily="34" charset="0"/>
              </a:defRPr>
            </a:lvl4pPr>
            <a:lvl5pPr>
              <a:defRPr b="1">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spd="med"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143000"/>
          </a:xfrm>
        </p:spPr>
        <p:txBody>
          <a:bodyPr/>
          <a:lstStyle>
            <a:lvl1pPr>
              <a:defRPr>
                <a:solidFill>
                  <a:srgbClr val="F6DB3C"/>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1275907"/>
            <a:ext cx="8229600" cy="5326911"/>
          </a:xfrm>
        </p:spPr>
        <p:txBody>
          <a:bodyPr/>
          <a:lstStyle>
            <a:lvl1pPr>
              <a:defRPr b="1">
                <a:latin typeface="Arial" pitchFamily="34" charset="0"/>
                <a:cs typeface="Arial" pitchFamily="34" charset="0"/>
              </a:defRPr>
            </a:lvl1pPr>
            <a:lvl2pPr>
              <a:defRPr b="1">
                <a:latin typeface="Arial" pitchFamily="34" charset="0"/>
                <a:cs typeface="Arial" pitchFamily="34" charset="0"/>
              </a:defRPr>
            </a:lvl2pPr>
            <a:lvl3pPr>
              <a:defRPr b="1">
                <a:latin typeface="Arial" pitchFamily="34" charset="0"/>
                <a:cs typeface="Arial" pitchFamily="34" charset="0"/>
              </a:defRPr>
            </a:lvl3pPr>
            <a:lvl4pPr>
              <a:defRPr b="1">
                <a:latin typeface="Arial" pitchFamily="34" charset="0"/>
                <a:cs typeface="Arial" pitchFamily="34" charset="0"/>
              </a:defRPr>
            </a:lvl4pPr>
            <a:lvl5pPr>
              <a:defRPr b="1">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6309190"/>
      </p:ext>
    </p:extLst>
  </p:cSld>
  <p:clrMapOvr>
    <a:masterClrMapping/>
  </p:clrMapOvr>
  <p:transition spd="med"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7952" y="2694432"/>
            <a:ext cx="8424672" cy="2365248"/>
          </a:xfrm>
        </p:spPr>
        <p:txBody>
          <a:bodyPr/>
          <a:lstStyle>
            <a:lvl1pPr>
              <a:defRPr sz="11500">
                <a:solidFill>
                  <a:srgbClr val="F6DB3C"/>
                </a:solidFill>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2320916336"/>
      </p:ext>
    </p:extLst>
  </p:cSld>
  <p:clrMapOvr>
    <a:masterClrMapping/>
  </p:clrMapOvr>
  <p:transition spd="med" advClick="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1376" y="1426464"/>
            <a:ext cx="8424672" cy="2365248"/>
          </a:xfrm>
        </p:spPr>
        <p:txBody>
          <a:bodyPr/>
          <a:lstStyle>
            <a:lvl1pPr>
              <a:defRPr sz="11500">
                <a:solidFill>
                  <a:srgbClr val="F6DB3C"/>
                </a:solidFill>
                <a:latin typeface="Arial" pitchFamily="34" charset="0"/>
                <a:cs typeface="Arial" pitchFamily="34" charset="0"/>
              </a:defRPr>
            </a:lvl1pPr>
          </a:lstStyle>
          <a:p>
            <a:r>
              <a:rPr lang="en-US" dirty="0"/>
              <a:t>Click to edit Master title style</a:t>
            </a:r>
          </a:p>
        </p:txBody>
      </p:sp>
      <p:sp>
        <p:nvSpPr>
          <p:cNvPr id="4" name="Text Placeholder 3"/>
          <p:cNvSpPr>
            <a:spLocks noGrp="1"/>
          </p:cNvSpPr>
          <p:nvPr>
            <p:ph type="body" sz="quarter" idx="10"/>
          </p:nvPr>
        </p:nvSpPr>
        <p:spPr>
          <a:xfrm>
            <a:off x="341376" y="4072129"/>
            <a:ext cx="8424672" cy="1450848"/>
          </a:xfrm>
        </p:spPr>
        <p:txBody>
          <a:bodyPr/>
          <a:lstStyle>
            <a:lvl1pPr marL="0" indent="0" algn="ctr">
              <a:buNone/>
              <a:defRPr sz="5400"/>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Tree>
    <p:extLst>
      <p:ext uri="{BB962C8B-B14F-4D97-AF65-F5344CB8AC3E}">
        <p14:creationId xmlns:p14="http://schemas.microsoft.com/office/powerpoint/2010/main" val="2335000178"/>
      </p:ext>
    </p:extLst>
  </p:cSld>
  <p:clrMapOvr>
    <a:masterClrMapping/>
  </p:clrMapOvr>
  <p:transition spd="med" advClick="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32638"/>
          </a:xfrm>
        </p:spPr>
        <p:txBody>
          <a:bodyPr/>
          <a:lstStyle>
            <a:lvl1pPr>
              <a:defRPr>
                <a:solidFill>
                  <a:srgbClr val="F6DB3C"/>
                </a:solidFill>
              </a:defRPr>
            </a:lvl1pPr>
          </a:lstStyle>
          <a:p>
            <a:r>
              <a:rPr lang="en-US" dirty="0"/>
              <a:t>Click to edit Master title style</a:t>
            </a:r>
          </a:p>
        </p:txBody>
      </p:sp>
    </p:spTree>
  </p:cSld>
  <p:clrMapOvr>
    <a:masterClrMapping/>
  </p:clrMapOvr>
  <p:transition spd="med" advClick="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ransition spd="med" advClick="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2" name="Title 1"/>
          <p:cNvSpPr txBox="1">
            <a:spLocks/>
          </p:cNvSpPr>
          <p:nvPr userDrawn="1"/>
        </p:nvSpPr>
        <p:spPr bwMode="auto">
          <a:xfrm>
            <a:off x="0" y="7938"/>
            <a:ext cx="9144000" cy="1143000"/>
          </a:xfrm>
          <a:prstGeom prst="rect">
            <a:avLst/>
          </a:prstGeom>
          <a:solidFill>
            <a:srgbClr val="F8F8F8">
              <a:alpha val="18039"/>
            </a:srgbClr>
          </a:solidFill>
          <a:ln w="9525">
            <a:noFill/>
            <a:miter lim="800000"/>
            <a:headEnd/>
            <a:tailEnd/>
          </a:ln>
          <a:effectLst/>
        </p:spPr>
        <p:txBody>
          <a:bodyPr anchor="ctr"/>
          <a:lstStyle>
            <a:lvl1pPr algn="ctr" rtl="0" eaLnBrk="0" fontAlgn="base" hangingPunct="0">
              <a:spcBef>
                <a:spcPct val="0"/>
              </a:spcBef>
              <a:spcAft>
                <a:spcPct val="0"/>
              </a:spcAft>
              <a:defRPr sz="4400" b="1">
                <a:solidFill>
                  <a:srgbClr val="F6DB3C"/>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pPr>
              <a:defRPr/>
            </a:pPr>
            <a:r>
              <a:rPr lang="en-US" dirty="0"/>
              <a:t>Click to edit Master title style</a:t>
            </a:r>
          </a:p>
        </p:txBody>
      </p:sp>
    </p:spTree>
    <p:extLst>
      <p:ext uri="{BB962C8B-B14F-4D97-AF65-F5344CB8AC3E}">
        <p14:creationId xmlns:p14="http://schemas.microsoft.com/office/powerpoint/2010/main" val="3166563954"/>
      </p:ext>
    </p:extLst>
  </p:cSld>
  <p:clrMapOvr>
    <a:masterClrMapping/>
  </p:clrMapOvr>
  <p:transition spd="med" advClick="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halkboard">
    <p:spTree>
      <p:nvGrpSpPr>
        <p:cNvPr id="1" name=""/>
        <p:cNvGrpSpPr/>
        <p:nvPr/>
      </p:nvGrpSpPr>
      <p:grpSpPr>
        <a:xfrm>
          <a:off x="0" y="0"/>
          <a:ext cx="0" cy="0"/>
          <a:chOff x="0" y="0"/>
          <a:chExt cx="0" cy="0"/>
        </a:xfrm>
      </p:grpSpPr>
      <p:pic>
        <p:nvPicPr>
          <p:cNvPr id="1028" name="Picture 4" descr="Image result for chalkboard"/>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736" t="1664" r="1397" b="1943"/>
          <a:stretch/>
        </p:blipFill>
        <p:spPr bwMode="auto">
          <a:xfrm>
            <a:off x="0" y="5061"/>
            <a:ext cx="9143999" cy="68529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8298"/>
            <a:ext cx="9144000" cy="1143000"/>
          </a:xfrm>
        </p:spPr>
        <p:txBody>
          <a:bodyPr/>
          <a:lstStyle>
            <a:lvl1pPr>
              <a:defRPr>
                <a:solidFill>
                  <a:srgbClr val="F6DB3C"/>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1275907"/>
            <a:ext cx="8229600" cy="5326911"/>
          </a:xfrm>
          <a:noFill/>
        </p:spPr>
        <p:txBody>
          <a:bodyPr/>
          <a:lstStyle>
            <a:lvl1pPr>
              <a:defRPr b="1">
                <a:latin typeface="Arial" pitchFamily="34" charset="0"/>
                <a:cs typeface="Arial" pitchFamily="34" charset="0"/>
              </a:defRPr>
            </a:lvl1pPr>
            <a:lvl2pPr>
              <a:defRPr b="1">
                <a:latin typeface="Arial" pitchFamily="34" charset="0"/>
                <a:cs typeface="Arial" pitchFamily="34" charset="0"/>
              </a:defRPr>
            </a:lvl2pPr>
            <a:lvl3pPr>
              <a:defRPr b="1">
                <a:latin typeface="Arial" pitchFamily="34" charset="0"/>
                <a:cs typeface="Arial" pitchFamily="34" charset="0"/>
              </a:defRPr>
            </a:lvl3pPr>
            <a:lvl4pPr>
              <a:defRPr b="1">
                <a:latin typeface="Arial" pitchFamily="34" charset="0"/>
                <a:cs typeface="Arial" pitchFamily="34" charset="0"/>
              </a:defRPr>
            </a:lvl4pPr>
            <a:lvl5pPr>
              <a:defRPr b="1">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399576"/>
      </p:ext>
    </p:extLst>
  </p:cSld>
  <p:clrMapOvr>
    <a:masterClrMapping/>
  </p:clrMapOvr>
  <p:transition spd="med"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3994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3994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3994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39945"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p>
            </p:txBody>
          </p:sp>
          <p:sp>
            <p:nvSpPr>
              <p:cNvPr id="3994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3994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39948"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p>
          </p:txBody>
        </p:sp>
      </p:grpSp>
      <p:sp>
        <p:nvSpPr>
          <p:cNvPr id="39949" name="Rectangle 13"/>
          <p:cNvSpPr>
            <a:spLocks noGrp="1" noRot="1" noChangeArrowheads="1"/>
          </p:cNvSpPr>
          <p:nvPr>
            <p:ph type="title"/>
          </p:nvPr>
        </p:nvSpPr>
        <p:spPr bwMode="auto">
          <a:xfrm>
            <a:off x="0" y="0"/>
            <a:ext cx="9126538"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51" name="Rectangle 15"/>
          <p:cNvSpPr>
            <a:spLocks noGrp="1" noChangeArrowheads="1"/>
          </p:cNvSpPr>
          <p:nvPr>
            <p:ph type="body" idx="1"/>
          </p:nvPr>
        </p:nvSpPr>
        <p:spPr bwMode="auto">
          <a:xfrm>
            <a:off x="205272" y="1333500"/>
            <a:ext cx="8752115" cy="529894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4262" r:id="rId1"/>
    <p:sldLayoutId id="2147484263" r:id="rId2"/>
    <p:sldLayoutId id="2147484308" r:id="rId3"/>
    <p:sldLayoutId id="2147484307" r:id="rId4"/>
    <p:sldLayoutId id="2147484309" r:id="rId5"/>
    <p:sldLayoutId id="2147484267" r:id="rId6"/>
    <p:sldLayoutId id="2147484268" r:id="rId7"/>
    <p:sldLayoutId id="2147484306" r:id="rId8"/>
    <p:sldLayoutId id="2147484277" r:id="rId9"/>
    <p:sldLayoutId id="2147484310" r:id="rId10"/>
    <p:sldLayoutId id="2147484311" r:id="rId11"/>
    <p:sldLayoutId id="2147484282" r:id="rId12"/>
    <p:sldLayoutId id="2147484284" r:id="rId13"/>
  </p:sldLayoutIdLst>
  <p:transition spd="med" advClick="0">
    <p:fade/>
  </p:transition>
  <p:txStyles>
    <p:titleStyle>
      <a:lvl1pPr algn="ctr" rtl="0" eaLnBrk="0" fontAlgn="base" hangingPunct="0">
        <a:spcBef>
          <a:spcPct val="0"/>
        </a:spcBef>
        <a:spcAft>
          <a:spcPct val="0"/>
        </a:spcAft>
        <a:defRPr sz="5400" b="1">
          <a:solidFill>
            <a:srgbClr val="FFD629"/>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b="1">
          <a:solidFill>
            <a:schemeClr val="tx1"/>
          </a:solidFill>
          <a:effectLst>
            <a:outerShdw blurRad="38100" dist="38100" dir="2700000" algn="tl">
              <a:srgbClr val="000000"/>
            </a:outerShdw>
          </a:effectLst>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b="1">
          <a:solidFill>
            <a:schemeClr val="tx1"/>
          </a:solidFill>
          <a:effectLst>
            <a:outerShdw blurRad="38100" dist="38100" dir="2700000" algn="tl">
              <a:srgbClr val="000000"/>
            </a:outerShdw>
          </a:effectLst>
          <a:latin typeface="Arial" pitchFamily="34" charset="0"/>
          <a:cs typeface="Arial" pitchFamily="34" charset="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b="1">
          <a:solidFill>
            <a:schemeClr val="tx1"/>
          </a:solidFill>
          <a:effectLst>
            <a:outerShdw blurRad="38100" dist="38100" dir="2700000" algn="tl">
              <a:srgbClr val="000000"/>
            </a:outerShdw>
          </a:effectLst>
          <a:latin typeface="Arial" pitchFamily="34" charset="0"/>
          <a:cs typeface="Arial" pitchFamily="34" charset="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b="1">
          <a:solidFill>
            <a:schemeClr val="tx1"/>
          </a:solidFill>
          <a:effectLst>
            <a:outerShdw blurRad="38100" dist="38100" dir="2700000" algn="tl">
              <a:srgbClr val="000000"/>
            </a:outerShdw>
          </a:effectLst>
          <a:latin typeface="Arial" pitchFamily="34" charset="0"/>
          <a:cs typeface="Arial" pitchFamily="34"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file:///C:\Users\Chris\Documents\Presentations\Affective%20Physics\Understanding%20environment.wmv" TargetMode="External"/><Relationship Id="rId1" Type="http://schemas.microsoft.com/office/2007/relationships/media" Target="file:///C:\Users\Chris\Documents\Presentations\Affective%20Physics\Understanding%20environment.wmv" TargetMode="Externa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file:///C:\Users\Chris\Documents\Presentations\Affective%20Physics\control%20body.wmv" TargetMode="External"/><Relationship Id="rId1" Type="http://schemas.microsoft.com/office/2007/relationships/media" Target="file:///C:\Users\Chris\Documents\Presentations\Affective%20Physics\control%20body.wmv" TargetMode="Externa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file:///C:\Users\Chris\Documents\Presentations\Affective%20Physics\avoid%20danger.wmv" TargetMode="External"/><Relationship Id="rId1" Type="http://schemas.microsoft.com/office/2007/relationships/media" Target="file:///C:\Users\Chris\Documents\Presentations\Affective%20Physics\avoid%20danger.wmv" TargetMode="Externa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file:///C:\Users\Chris\Documents\Presentations\Affective%20Physics\find%20pleasure.wmv" TargetMode="External"/><Relationship Id="rId1" Type="http://schemas.microsoft.com/office/2007/relationships/media" Target="file:///C:\Users\Chris\Documents\Presentations\Affective%20Physics\find%20pleasure.wmv" TargetMode="Externa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file:///C:\Users\Chris\Documents\Presentations\Affective%20Physics\3rd%20Law%20-%20class%20environment.wmv" TargetMode="External"/><Relationship Id="rId1" Type="http://schemas.microsoft.com/office/2007/relationships/media" Target="file:///C:\Users\Chris\Documents\Presentations\Affective%20Physics\3rd%20Law%20-%20class%20environment.wmv" TargetMode="Externa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file:///C:\Users\Chris\Documents\Presentations\Affective%20Physics\Baby%20walk.wmv" TargetMode="External"/><Relationship Id="rId1" Type="http://schemas.microsoft.com/office/2007/relationships/media" Target="file:///C:\Users\Chris\Documents\Presentations\Affective%20Physics\Baby%20walk.wmv" TargetMode="Externa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C:\Users\Chris\Documents\Presentations\Eureka%202017%20-%20Scientific%20Teaching\Bueller%20Teacher.wmv" TargetMode="External"/><Relationship Id="rId1" Type="http://schemas.microsoft.com/office/2007/relationships/media" Target="file:///C:\Users\Chris\Documents\Presentations\Eureka%202017%20-%20Scientific%20Teaching\Bueller%20Teacher.wmv" TargetMode="External"/><Relationship Id="rId5" Type="http://schemas.openxmlformats.org/officeDocument/2006/relationships/image" Target="../media/image39.png"/><Relationship Id="rId4" Type="http://schemas.openxmlformats.org/officeDocument/2006/relationships/notesSlide" Target="../notesSlides/notesSlide21.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file:///C:\Users\Chris\Documents\Presentations\Affective%20Physics\Polarization%20Demo.wmv" TargetMode="External"/><Relationship Id="rId1" Type="http://schemas.microsoft.com/office/2007/relationships/media" Target="file:///C:\Users\Chris\Documents\Presentations\Affective%20Physics\Polarization%20Demo.wmv" TargetMode="External"/><Relationship Id="rId4" Type="http://schemas.openxmlformats.org/officeDocument/2006/relationships/image" Target="../media/image4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C:\Users\Chris\Documents\Presentations\Affective%20Physics\is%20the%20dark%20side%20stronger.wmv" TargetMode="External"/><Relationship Id="rId1" Type="http://schemas.microsoft.com/office/2007/relationships/media" Target="file:///C:\Users\Chris\Documents\Presentations\Affective%20Physics\is%20the%20dark%20side%20stronger.wmv" TargetMode="External"/><Relationship Id="rId4" Type="http://schemas.openxmlformats.org/officeDocument/2006/relationships/image" Target="../media/image42.png"/></Relationships>
</file>

<file path=ppt/slides/_rels/slide6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file:///C:\Users\Chris\Documents\Presentations\OISE%202017%20-%20How%20Learning%20Works\Rollercoaster%20Launch%20-%20summary.wmv" TargetMode="External"/><Relationship Id="rId1" Type="http://schemas.microsoft.com/office/2007/relationships/media" Target="file:///C:\Users\Chris\Documents\Presentations\OISE%202017%20-%20How%20Learning%20Works\Rollercoaster%20Launch%20-%20summary.wmv" TargetMode="External"/><Relationship Id="rId4" Type="http://schemas.openxmlformats.org/officeDocument/2006/relationships/image" Target="../media/image44.pn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file:///C:\Users\Chris\Documents\Presentations\Affective%20Physics\Success.wmv" TargetMode="External"/><Relationship Id="rId1" Type="http://schemas.microsoft.com/office/2007/relationships/media" Target="file:///C:\Users\Chris\Documents\Presentations\Affective%20Physics\Success.wmv" TargetMode="External"/><Relationship Id="rId4" Type="http://schemas.openxmlformats.org/officeDocument/2006/relationships/image" Target="../media/image45.png"/></Relationships>
</file>

<file path=ppt/slides/_rels/slide82.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4627" b="12097"/>
          <a:stretch/>
        </p:blipFill>
        <p:spPr>
          <a:xfrm>
            <a:off x="0" y="1"/>
            <a:ext cx="9144000" cy="6858000"/>
          </a:xfrm>
          <a:prstGeom prst="rect">
            <a:avLst/>
          </a:prstGeom>
        </p:spPr>
      </p:pic>
      <p:sp>
        <p:nvSpPr>
          <p:cNvPr id="4" name="Title 3"/>
          <p:cNvSpPr>
            <a:spLocks noGrp="1"/>
          </p:cNvSpPr>
          <p:nvPr>
            <p:ph type="ctrTitle" sz="quarter"/>
          </p:nvPr>
        </p:nvSpPr>
        <p:spPr>
          <a:xfrm>
            <a:off x="0" y="1"/>
            <a:ext cx="9144000" cy="1688840"/>
          </a:xfrm>
        </p:spPr>
        <p:txBody>
          <a:bodyPr/>
          <a:lstStyle/>
          <a:p>
            <a:r>
              <a:rPr lang="en-US" sz="6600" dirty="0"/>
              <a:t>Harness Emotion to Improve Learning</a:t>
            </a:r>
            <a:endParaRPr lang="en-US" sz="4800" dirty="0">
              <a:solidFill>
                <a:schemeClr val="tx1"/>
              </a:solidFill>
            </a:endParaRPr>
          </a:p>
        </p:txBody>
      </p:sp>
      <p:sp>
        <p:nvSpPr>
          <p:cNvPr id="6" name="Subtitle 5"/>
          <p:cNvSpPr>
            <a:spLocks noGrp="1"/>
          </p:cNvSpPr>
          <p:nvPr>
            <p:ph type="subTitle" sz="quarter" idx="1"/>
          </p:nvPr>
        </p:nvSpPr>
        <p:spPr>
          <a:xfrm>
            <a:off x="0" y="5208998"/>
            <a:ext cx="9144000" cy="1649002"/>
          </a:xfrm>
          <a:solidFill>
            <a:srgbClr val="000000">
              <a:alpha val="50196"/>
            </a:srgbClr>
          </a:solidFill>
        </p:spPr>
        <p:txBody>
          <a:bodyPr/>
          <a:lstStyle/>
          <a:p>
            <a:r>
              <a:rPr lang="en-US" dirty="0">
                <a:solidFill>
                  <a:srgbClr val="FFD629"/>
                </a:solidFill>
                <a:effectLst>
                  <a:outerShdw blurRad="38100" dist="38100" dir="2700000" algn="tl">
                    <a:srgbClr val="000000">
                      <a:alpha val="43137"/>
                    </a:srgbClr>
                  </a:outerShdw>
                </a:effectLst>
              </a:rPr>
              <a:t>Chris Meyer</a:t>
            </a:r>
          </a:p>
          <a:p>
            <a:r>
              <a:rPr lang="en-US" sz="2800" dirty="0">
                <a:effectLst>
                  <a:outerShdw blurRad="38100" dist="38100" dir="2700000" algn="tl">
                    <a:srgbClr val="000000">
                      <a:alpha val="43137"/>
                    </a:srgbClr>
                  </a:outerShdw>
                </a:effectLst>
              </a:rPr>
              <a:t>York Mills C. I., Toronto District School Board</a:t>
            </a:r>
          </a:p>
          <a:p>
            <a:r>
              <a:rPr lang="en-US" sz="2800" dirty="0">
                <a:effectLst>
                  <a:outerShdw blurRad="38100" dist="38100" dir="2700000" algn="tl">
                    <a:srgbClr val="000000">
                      <a:alpha val="43137"/>
                    </a:srgbClr>
                  </a:outerShdw>
                </a:effectLst>
              </a:rPr>
              <a:t>www.meyercreations.com/physics</a:t>
            </a:r>
          </a:p>
          <a:p>
            <a:endParaRPr lang="en-US" sz="2800" dirty="0">
              <a:effectLst>
                <a:outerShdw blurRad="38100" dist="38100" dir="2700000" algn="tl">
                  <a:srgbClr val="000000">
                    <a:alpha val="43137"/>
                  </a:srgbClr>
                </a:outerShdw>
              </a:effectLst>
            </a:endParaRPr>
          </a:p>
          <a:p>
            <a:endParaRPr lang="en-US" sz="2800" dirty="0">
              <a:effectLst>
                <a:outerShdw blurRad="38100" dist="38100" dir="2700000" algn="tl">
                  <a:srgbClr val="000000">
                    <a:alpha val="43137"/>
                  </a:srgbClr>
                </a:outerShdw>
              </a:effectLst>
            </a:endParaRPr>
          </a:p>
          <a:p>
            <a:endParaRPr lang="en-CA"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53816845"/>
      </p:ext>
    </p:extLst>
  </p:cSld>
  <p:clrMapOvr>
    <a:masterClrMapping/>
  </p:clrMapOvr>
  <p:transition spd="med" advClick="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a:t>Understand its environment</a:t>
            </a:r>
          </a:p>
        </p:txBody>
      </p:sp>
      <p:pic>
        <p:nvPicPr>
          <p:cNvPr id="6" name="Understanding environment">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1" y="1151298"/>
            <a:ext cx="10152211" cy="5706702"/>
          </a:xfrm>
        </p:spPr>
      </p:pic>
    </p:spTree>
    <p:extLst>
      <p:ext uri="{BB962C8B-B14F-4D97-AF65-F5344CB8AC3E}">
        <p14:creationId xmlns:p14="http://schemas.microsoft.com/office/powerpoint/2010/main" val="4222248237"/>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its body</a:t>
            </a:r>
          </a:p>
        </p:txBody>
      </p:sp>
      <p:pic>
        <p:nvPicPr>
          <p:cNvPr id="9" name="control body">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1209174" y="1151298"/>
            <a:ext cx="11562347" cy="6499359"/>
          </a:xfrm>
        </p:spPr>
      </p:pic>
    </p:spTree>
    <p:extLst>
      <p:ext uri="{BB962C8B-B14F-4D97-AF65-F5344CB8AC3E}">
        <p14:creationId xmlns:p14="http://schemas.microsoft.com/office/powerpoint/2010/main" val="582082443"/>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0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void danger">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1520803" y="8298"/>
            <a:ext cx="12185606" cy="6849702"/>
          </a:xfrm>
        </p:spPr>
      </p:pic>
      <p:sp>
        <p:nvSpPr>
          <p:cNvPr id="2" name="Title 1"/>
          <p:cNvSpPr>
            <a:spLocks noGrp="1"/>
          </p:cNvSpPr>
          <p:nvPr>
            <p:ph type="title"/>
          </p:nvPr>
        </p:nvSpPr>
        <p:spPr/>
        <p:txBody>
          <a:bodyPr/>
          <a:lstStyle/>
          <a:p>
            <a:r>
              <a:rPr lang="en-US" dirty="0"/>
              <a:t>Avoid danger</a:t>
            </a:r>
          </a:p>
        </p:txBody>
      </p:sp>
    </p:spTree>
    <p:extLst>
      <p:ext uri="{BB962C8B-B14F-4D97-AF65-F5344CB8AC3E}">
        <p14:creationId xmlns:p14="http://schemas.microsoft.com/office/powerpoint/2010/main" val="3088637105"/>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9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 pleasurable things</a:t>
            </a:r>
          </a:p>
        </p:txBody>
      </p:sp>
      <p:pic>
        <p:nvPicPr>
          <p:cNvPr id="7" name="find pleasure">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0" y="1151298"/>
            <a:ext cx="9144000" cy="5139972"/>
          </a:xfrm>
        </p:spPr>
      </p:pic>
    </p:spTree>
    <p:extLst>
      <p:ext uri="{BB962C8B-B14F-4D97-AF65-F5344CB8AC3E}">
        <p14:creationId xmlns:p14="http://schemas.microsoft.com/office/powerpoint/2010/main" val="3253522160"/>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Examples?</a:t>
            </a:r>
          </a:p>
        </p:txBody>
      </p:sp>
      <p:sp>
        <p:nvSpPr>
          <p:cNvPr id="3" name="Content Placeholder 2"/>
          <p:cNvSpPr>
            <a:spLocks noGrp="1"/>
          </p:cNvSpPr>
          <p:nvPr>
            <p:ph idx="1"/>
          </p:nvPr>
        </p:nvSpPr>
        <p:spPr/>
        <p:txBody>
          <a:bodyPr/>
          <a:lstStyle/>
          <a:p>
            <a:pPr marL="0" indent="0" algn="ctr">
              <a:buNone/>
            </a:pPr>
            <a:r>
              <a:rPr lang="en-US" sz="3600" dirty="0"/>
              <a:t>When learning in the classroom,</a:t>
            </a:r>
          </a:p>
          <a:p>
            <a:pPr marL="0" indent="0" algn="ctr">
              <a:buNone/>
            </a:pPr>
            <a:r>
              <a:rPr lang="en-US" sz="3600" dirty="0"/>
              <a:t> what are </a:t>
            </a:r>
            <a:r>
              <a:rPr lang="en-US" sz="3600" dirty="0">
                <a:solidFill>
                  <a:srgbClr val="FFD629"/>
                </a:solidFill>
              </a:rPr>
              <a:t>positive</a:t>
            </a:r>
            <a:r>
              <a:rPr lang="en-US" sz="3600" dirty="0"/>
              <a:t> and </a:t>
            </a:r>
            <a:r>
              <a:rPr lang="en-US" sz="3600" dirty="0">
                <a:solidFill>
                  <a:srgbClr val="92D050"/>
                </a:solidFill>
              </a:rPr>
              <a:t>negative</a:t>
            </a:r>
            <a:r>
              <a:rPr lang="en-US" sz="3600" dirty="0"/>
              <a:t> examples of:</a:t>
            </a:r>
          </a:p>
          <a:p>
            <a:pPr algn="ctr"/>
            <a:r>
              <a:rPr lang="en-US" sz="3600" dirty="0"/>
              <a:t>avoiding danger</a:t>
            </a:r>
          </a:p>
          <a:p>
            <a:pPr algn="ctr"/>
            <a:r>
              <a:rPr lang="en-US" sz="3600" dirty="0"/>
              <a:t>finding pleasurable things</a:t>
            </a:r>
          </a:p>
          <a:p>
            <a:pPr algn="ctr"/>
            <a:r>
              <a:rPr lang="en-US" sz="3600" dirty="0"/>
              <a:t>controlling one’s body</a:t>
            </a:r>
          </a:p>
          <a:p>
            <a:pPr algn="ctr"/>
            <a:endParaRPr lang="en-US" sz="3600" dirty="0"/>
          </a:p>
          <a:p>
            <a:pPr algn="ctr"/>
            <a:endParaRPr lang="en-US" sz="3600" dirty="0"/>
          </a:p>
          <a:p>
            <a:pPr algn="ctr"/>
            <a:endParaRPr lang="en-US" sz="3600" dirty="0"/>
          </a:p>
        </p:txBody>
      </p:sp>
    </p:spTree>
    <p:extLst>
      <p:ext uri="{BB962C8B-B14F-4D97-AF65-F5344CB8AC3E}">
        <p14:creationId xmlns:p14="http://schemas.microsoft.com/office/powerpoint/2010/main" val="438360266"/>
      </p:ext>
    </p:extLst>
  </p:cSld>
  <p:clrMapOvr>
    <a:masterClrMapping/>
  </p:clrMapOvr>
  <p:transition spd="med" advClick="0">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4" name="Group 23"/>
          <p:cNvGrpSpPr/>
          <p:nvPr/>
        </p:nvGrpSpPr>
        <p:grpSpPr>
          <a:xfrm>
            <a:off x="297950" y="421240"/>
            <a:ext cx="3667560" cy="2423315"/>
            <a:chOff x="5108455" y="413331"/>
            <a:chExt cx="3667560" cy="2423315"/>
          </a:xfrm>
        </p:grpSpPr>
        <p:sp>
          <p:nvSpPr>
            <p:cNvPr id="21" name="Rectangle 20"/>
            <p:cNvSpPr/>
            <p:nvPr/>
          </p:nvSpPr>
          <p:spPr bwMode="auto">
            <a:xfrm>
              <a:off x="5108455" y="413331"/>
              <a:ext cx="3601969" cy="1952090"/>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Understand its environment</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23" name="Straight Connector 22"/>
            <p:cNvCxnSpPr>
              <a:cxnSpLocks/>
            </p:cNvCxnSpPr>
            <p:nvPr/>
          </p:nvCxnSpPr>
          <p:spPr bwMode="auto">
            <a:xfrm flipH="1" flipV="1">
              <a:off x="7563979" y="2365422"/>
              <a:ext cx="1212036" cy="471224"/>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grpSp>
        <p:nvGrpSpPr>
          <p:cNvPr id="8" name="Group 7"/>
          <p:cNvGrpSpPr/>
          <p:nvPr/>
        </p:nvGrpSpPr>
        <p:grpSpPr>
          <a:xfrm>
            <a:off x="5103845" y="389047"/>
            <a:ext cx="3741177" cy="2327207"/>
            <a:chOff x="4510866" y="1202467"/>
            <a:chExt cx="3741177" cy="2327207"/>
          </a:xfrm>
        </p:grpSpPr>
        <p:sp>
          <p:nvSpPr>
            <p:cNvPr id="9" name="Rectangle 8"/>
            <p:cNvSpPr/>
            <p:nvPr/>
          </p:nvSpPr>
          <p:spPr bwMode="auto">
            <a:xfrm>
              <a:off x="5540693" y="1202467"/>
              <a:ext cx="2711350" cy="2194890"/>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Control body’s actions</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10" name="Straight Connector 9"/>
            <p:cNvCxnSpPr>
              <a:cxnSpLocks/>
            </p:cNvCxnSpPr>
            <p:nvPr/>
          </p:nvCxnSpPr>
          <p:spPr bwMode="auto">
            <a:xfrm flipH="1">
              <a:off x="4510866" y="2765510"/>
              <a:ext cx="1029827" cy="764164"/>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grpSp>
        <p:nvGrpSpPr>
          <p:cNvPr id="11" name="Group 10"/>
          <p:cNvGrpSpPr/>
          <p:nvPr/>
        </p:nvGrpSpPr>
        <p:grpSpPr>
          <a:xfrm>
            <a:off x="879685" y="3512415"/>
            <a:ext cx="3347082" cy="2181643"/>
            <a:chOff x="2333844" y="671607"/>
            <a:chExt cx="3347082" cy="2181643"/>
          </a:xfrm>
        </p:grpSpPr>
        <p:sp>
          <p:nvSpPr>
            <p:cNvPr id="12" name="Rectangle 11"/>
            <p:cNvSpPr/>
            <p:nvPr/>
          </p:nvSpPr>
          <p:spPr bwMode="auto">
            <a:xfrm>
              <a:off x="2333844" y="1399405"/>
              <a:ext cx="2284755" cy="1453845"/>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Avoid danger</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13" name="Straight Connector 12"/>
            <p:cNvCxnSpPr>
              <a:cxnSpLocks/>
              <a:stCxn id="12" idx="0"/>
            </p:cNvCxnSpPr>
            <p:nvPr/>
          </p:nvCxnSpPr>
          <p:spPr bwMode="auto">
            <a:xfrm flipV="1">
              <a:off x="3476222" y="671607"/>
              <a:ext cx="2204704" cy="727798"/>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grpSp>
        <p:nvGrpSpPr>
          <p:cNvPr id="14" name="Group 13"/>
          <p:cNvGrpSpPr/>
          <p:nvPr/>
        </p:nvGrpSpPr>
        <p:grpSpPr>
          <a:xfrm>
            <a:off x="5431546" y="3620311"/>
            <a:ext cx="3413476" cy="2522213"/>
            <a:chOff x="1940603" y="779503"/>
            <a:chExt cx="3413476" cy="2522213"/>
          </a:xfrm>
        </p:grpSpPr>
        <p:sp>
          <p:nvSpPr>
            <p:cNvPr id="15" name="Rectangle 14"/>
            <p:cNvSpPr/>
            <p:nvPr/>
          </p:nvSpPr>
          <p:spPr bwMode="auto">
            <a:xfrm>
              <a:off x="2324230" y="1399405"/>
              <a:ext cx="3029849" cy="1902311"/>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dirty="0">
                  <a:solidFill>
                    <a:srgbClr val="000000"/>
                  </a:solidFill>
                  <a:latin typeface="Arial" pitchFamily="34" charset="0"/>
                  <a:cs typeface="Arial" pitchFamily="34" charset="0"/>
                </a:rPr>
                <a:t>Find pleasurable things</a:t>
              </a:r>
              <a:endParaRPr kumimoji="0" lang="en-CA" sz="36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16" name="Straight Connector 15"/>
            <p:cNvCxnSpPr>
              <a:cxnSpLocks/>
              <a:stCxn id="15" idx="0"/>
            </p:cNvCxnSpPr>
            <p:nvPr/>
          </p:nvCxnSpPr>
          <p:spPr bwMode="auto">
            <a:xfrm flipH="1" flipV="1">
              <a:off x="1940603" y="779503"/>
              <a:ext cx="1898552" cy="619902"/>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sp>
        <p:nvSpPr>
          <p:cNvPr id="18" name="TextBox 17"/>
          <p:cNvSpPr txBox="1"/>
          <p:nvPr/>
        </p:nvSpPr>
        <p:spPr>
          <a:xfrm>
            <a:off x="180474" y="6333482"/>
            <a:ext cx="500513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Zull</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J. </a:t>
            </a: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Art of Changing the Brain. 2002</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2633" y="2287597"/>
            <a:ext cx="2419350" cy="2038350"/>
          </a:xfrm>
          <a:prstGeom prst="rect">
            <a:avLst/>
          </a:prstGeom>
        </p:spPr>
      </p:pic>
    </p:spTree>
    <p:extLst>
      <p:ext uri="{BB962C8B-B14F-4D97-AF65-F5344CB8AC3E}">
        <p14:creationId xmlns:p14="http://schemas.microsoft.com/office/powerpoint/2010/main" val="1081352182"/>
      </p:ext>
    </p:extLst>
  </p:cSld>
  <p:clrMapOvr>
    <a:masterClrMapping/>
  </p:clrMapOvr>
  <p:transition spd="med" advClick="0">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4" name="Group 23"/>
          <p:cNvGrpSpPr/>
          <p:nvPr/>
        </p:nvGrpSpPr>
        <p:grpSpPr>
          <a:xfrm>
            <a:off x="297950" y="421240"/>
            <a:ext cx="3601969" cy="2333079"/>
            <a:chOff x="5108455" y="413331"/>
            <a:chExt cx="3601969" cy="2333079"/>
          </a:xfrm>
        </p:grpSpPr>
        <p:sp>
          <p:nvSpPr>
            <p:cNvPr id="21" name="Rectangle 20"/>
            <p:cNvSpPr/>
            <p:nvPr/>
          </p:nvSpPr>
          <p:spPr bwMode="auto">
            <a:xfrm>
              <a:off x="5108455" y="413331"/>
              <a:ext cx="3601969" cy="1952090"/>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cognition</a:t>
              </a:r>
              <a:endParaRPr kumimoji="0" lang="en-CA" sz="48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23" name="Straight Connector 22"/>
            <p:cNvCxnSpPr>
              <a:cxnSpLocks/>
            </p:cNvCxnSpPr>
            <p:nvPr/>
          </p:nvCxnSpPr>
          <p:spPr bwMode="auto">
            <a:xfrm flipH="1" flipV="1">
              <a:off x="7563979" y="2365421"/>
              <a:ext cx="979940" cy="380989"/>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sp>
        <p:nvSpPr>
          <p:cNvPr id="9" name="Rectangle 8"/>
          <p:cNvSpPr/>
          <p:nvPr/>
        </p:nvSpPr>
        <p:spPr bwMode="auto">
          <a:xfrm>
            <a:off x="6133672" y="389047"/>
            <a:ext cx="2711350" cy="2194890"/>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control</a:t>
            </a:r>
            <a:endParaRPr kumimoji="0" lang="en-CA" sz="48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10" name="Straight Connector 9"/>
          <p:cNvCxnSpPr>
            <a:cxnSpLocks/>
          </p:cNvCxnSpPr>
          <p:nvPr/>
        </p:nvCxnSpPr>
        <p:spPr bwMode="auto">
          <a:xfrm flipH="1">
            <a:off x="5157399" y="1952090"/>
            <a:ext cx="976273" cy="724425"/>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nvGrpSpPr>
          <p:cNvPr id="11" name="Group 10"/>
          <p:cNvGrpSpPr/>
          <p:nvPr/>
        </p:nvGrpSpPr>
        <p:grpSpPr>
          <a:xfrm>
            <a:off x="879685" y="3620311"/>
            <a:ext cx="3020235" cy="2073747"/>
            <a:chOff x="2333844" y="779503"/>
            <a:chExt cx="3020235" cy="2073747"/>
          </a:xfrm>
        </p:grpSpPr>
        <p:sp>
          <p:nvSpPr>
            <p:cNvPr id="12" name="Rectangle 11"/>
            <p:cNvSpPr/>
            <p:nvPr/>
          </p:nvSpPr>
          <p:spPr bwMode="auto">
            <a:xfrm>
              <a:off x="2333844" y="1399405"/>
              <a:ext cx="2284755" cy="1453845"/>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fear</a:t>
              </a:r>
              <a:endParaRPr kumimoji="0" lang="en-CA" sz="48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13" name="Straight Connector 12"/>
            <p:cNvCxnSpPr>
              <a:cxnSpLocks/>
              <a:stCxn id="12" idx="0"/>
            </p:cNvCxnSpPr>
            <p:nvPr/>
          </p:nvCxnSpPr>
          <p:spPr bwMode="auto">
            <a:xfrm flipV="1">
              <a:off x="3476222" y="779503"/>
              <a:ext cx="1877857" cy="619902"/>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grpSp>
        <p:nvGrpSpPr>
          <p:cNvPr id="18" name="Group 17"/>
          <p:cNvGrpSpPr/>
          <p:nvPr/>
        </p:nvGrpSpPr>
        <p:grpSpPr>
          <a:xfrm>
            <a:off x="5431546" y="3620311"/>
            <a:ext cx="3413476" cy="2522213"/>
            <a:chOff x="1940603" y="779503"/>
            <a:chExt cx="3413476" cy="2522213"/>
          </a:xfrm>
        </p:grpSpPr>
        <p:sp>
          <p:nvSpPr>
            <p:cNvPr id="19" name="Rectangle 18"/>
            <p:cNvSpPr/>
            <p:nvPr/>
          </p:nvSpPr>
          <p:spPr bwMode="auto">
            <a:xfrm>
              <a:off x="2324230" y="1399405"/>
              <a:ext cx="3029849" cy="1902311"/>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b="1" dirty="0">
                  <a:solidFill>
                    <a:srgbClr val="000000"/>
                  </a:solidFill>
                  <a:latin typeface="Arial" pitchFamily="34" charset="0"/>
                  <a:cs typeface="Arial" pitchFamily="34" charset="0"/>
                </a:rPr>
                <a:t>pleasure</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20" name="Straight Connector 19"/>
            <p:cNvCxnSpPr>
              <a:cxnSpLocks/>
              <a:stCxn id="19" idx="0"/>
            </p:cNvCxnSpPr>
            <p:nvPr/>
          </p:nvCxnSpPr>
          <p:spPr bwMode="auto">
            <a:xfrm flipH="1" flipV="1">
              <a:off x="1940603" y="779503"/>
              <a:ext cx="1898552" cy="619902"/>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sp>
        <p:nvSpPr>
          <p:cNvPr id="25" name="TextBox 24"/>
          <p:cNvSpPr txBox="1"/>
          <p:nvPr/>
        </p:nvSpPr>
        <p:spPr>
          <a:xfrm>
            <a:off x="180474" y="6333482"/>
            <a:ext cx="500513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Zull</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J. </a:t>
            </a: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Art of Changing the Brain. 2002</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2633" y="2287597"/>
            <a:ext cx="2419350" cy="2038350"/>
          </a:xfrm>
          <a:prstGeom prst="rect">
            <a:avLst/>
          </a:prstGeom>
        </p:spPr>
      </p:pic>
      <p:sp>
        <p:nvSpPr>
          <p:cNvPr id="22" name="Rectangle 21"/>
          <p:cNvSpPr/>
          <p:nvPr/>
        </p:nvSpPr>
        <p:spPr bwMode="auto">
          <a:xfrm>
            <a:off x="2183045" y="2676515"/>
            <a:ext cx="4362540" cy="1259858"/>
          </a:xfrm>
          <a:prstGeom prst="rect">
            <a:avLst/>
          </a:prstGeom>
          <a:solidFill>
            <a:schemeClr val="tx1"/>
          </a:solidFill>
          <a:ln w="762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survival</a:t>
            </a:r>
            <a:endParaRPr kumimoji="0" lang="en-CA" sz="7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194946000"/>
      </p:ext>
    </p:extLst>
  </p:cSld>
  <p:clrMapOvr>
    <a:masterClrMapping/>
  </p:clrMapOvr>
  <p:transition spd="med" advClick="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6000" dirty="0"/>
              <a:t>The Ancestral Brain</a:t>
            </a:r>
          </a:p>
        </p:txBody>
      </p:sp>
      <p:pic>
        <p:nvPicPr>
          <p:cNvPr id="3" name="Picture 2"/>
          <p:cNvPicPr>
            <a:picLocks noChangeAspect="1"/>
          </p:cNvPicPr>
          <p:nvPr/>
        </p:nvPicPr>
        <p:blipFill rotWithShape="1">
          <a:blip r:embed="rId2"/>
          <a:srcRect l="3483" t="19841" b="11368"/>
          <a:stretch/>
        </p:blipFill>
        <p:spPr>
          <a:xfrm>
            <a:off x="130674" y="1654139"/>
            <a:ext cx="8825501" cy="3637052"/>
          </a:xfrm>
          <a:prstGeom prst="rect">
            <a:avLst/>
          </a:prstGeom>
        </p:spPr>
      </p:pic>
    </p:spTree>
    <p:extLst>
      <p:ext uri="{BB962C8B-B14F-4D97-AF65-F5344CB8AC3E}">
        <p14:creationId xmlns:p14="http://schemas.microsoft.com/office/powerpoint/2010/main" val="1076928109"/>
      </p:ext>
    </p:extLst>
  </p:cSld>
  <p:clrMapOvr>
    <a:masterClrMapping/>
  </p:clrMapOvr>
  <p:transition spd="med" advClick="0">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4" name="Group 23"/>
          <p:cNvGrpSpPr/>
          <p:nvPr/>
        </p:nvGrpSpPr>
        <p:grpSpPr>
          <a:xfrm>
            <a:off x="297950" y="230282"/>
            <a:ext cx="5272671" cy="2588773"/>
            <a:chOff x="5108455" y="518649"/>
            <a:chExt cx="4623371" cy="2292497"/>
          </a:xfrm>
        </p:grpSpPr>
        <p:sp>
          <p:nvSpPr>
            <p:cNvPr id="21" name="Rectangle 20"/>
            <p:cNvSpPr/>
            <p:nvPr/>
          </p:nvSpPr>
          <p:spPr bwMode="auto">
            <a:xfrm>
              <a:off x="5108455" y="518649"/>
              <a:ext cx="4623371" cy="1846772"/>
            </a:xfrm>
            <a:prstGeom prst="rect">
              <a:avLst/>
            </a:prstGeom>
            <a:solidFill>
              <a:schemeClr val="tx1"/>
            </a:solidFill>
            <a:ln w="76200"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cognition</a:t>
              </a:r>
              <a:endParaRPr kumimoji="0" lang="en-CA" sz="88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23" name="Straight Connector 22"/>
            <p:cNvCxnSpPr>
              <a:cxnSpLocks/>
            </p:cNvCxnSpPr>
            <p:nvPr/>
          </p:nvCxnSpPr>
          <p:spPr bwMode="auto">
            <a:xfrm flipH="1" flipV="1">
              <a:off x="7563979" y="2365422"/>
              <a:ext cx="1146446" cy="445724"/>
            </a:xfrm>
            <a:prstGeom prst="line">
              <a:avLst/>
            </a:prstGeom>
            <a:solidFill>
              <a:schemeClr val="accent1"/>
            </a:solidFill>
            <a:ln w="76200" cap="flat" cmpd="sng" algn="ctr">
              <a:solidFill>
                <a:schemeClr val="accent2"/>
              </a:solidFill>
              <a:prstDash val="solid"/>
              <a:round/>
              <a:headEnd type="none" w="med" len="med"/>
              <a:tailEnd type="none" w="med" len="med"/>
            </a:ln>
            <a:effectLst/>
          </p:spPr>
        </p:cxnSp>
      </p:grpSp>
      <p:sp>
        <p:nvSpPr>
          <p:cNvPr id="9" name="Rectangle 8"/>
          <p:cNvSpPr/>
          <p:nvPr/>
        </p:nvSpPr>
        <p:spPr bwMode="auto">
          <a:xfrm>
            <a:off x="6133672" y="389047"/>
            <a:ext cx="2711350" cy="2194890"/>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control</a:t>
            </a:r>
            <a:endParaRPr kumimoji="0" lang="en-CA" sz="48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10" name="Straight Connector 9"/>
          <p:cNvCxnSpPr>
            <a:cxnSpLocks/>
          </p:cNvCxnSpPr>
          <p:nvPr/>
        </p:nvCxnSpPr>
        <p:spPr bwMode="auto">
          <a:xfrm flipH="1">
            <a:off x="5105486" y="1952090"/>
            <a:ext cx="1028186" cy="762946"/>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nvGrpSpPr>
          <p:cNvPr id="11" name="Group 10"/>
          <p:cNvGrpSpPr/>
          <p:nvPr/>
        </p:nvGrpSpPr>
        <p:grpSpPr>
          <a:xfrm>
            <a:off x="879685" y="3527544"/>
            <a:ext cx="3301253" cy="2166514"/>
            <a:chOff x="2333844" y="686736"/>
            <a:chExt cx="3301253" cy="2166514"/>
          </a:xfrm>
        </p:grpSpPr>
        <p:sp>
          <p:nvSpPr>
            <p:cNvPr id="12" name="Rectangle 11"/>
            <p:cNvSpPr/>
            <p:nvPr/>
          </p:nvSpPr>
          <p:spPr bwMode="auto">
            <a:xfrm>
              <a:off x="2333844" y="1399405"/>
              <a:ext cx="2284755" cy="1453845"/>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fear</a:t>
              </a:r>
              <a:endParaRPr kumimoji="0" lang="en-CA" sz="48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13" name="Straight Connector 12"/>
            <p:cNvCxnSpPr>
              <a:cxnSpLocks/>
              <a:stCxn id="12" idx="0"/>
            </p:cNvCxnSpPr>
            <p:nvPr/>
          </p:nvCxnSpPr>
          <p:spPr bwMode="auto">
            <a:xfrm flipV="1">
              <a:off x="3476222" y="686736"/>
              <a:ext cx="2158875" cy="712669"/>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grpSp>
        <p:nvGrpSpPr>
          <p:cNvPr id="18" name="Group 17"/>
          <p:cNvGrpSpPr/>
          <p:nvPr/>
        </p:nvGrpSpPr>
        <p:grpSpPr>
          <a:xfrm>
            <a:off x="5431546" y="3620311"/>
            <a:ext cx="3413476" cy="2522213"/>
            <a:chOff x="1940603" y="779503"/>
            <a:chExt cx="3413476" cy="2522213"/>
          </a:xfrm>
        </p:grpSpPr>
        <p:sp>
          <p:nvSpPr>
            <p:cNvPr id="19" name="Rectangle 18"/>
            <p:cNvSpPr/>
            <p:nvPr/>
          </p:nvSpPr>
          <p:spPr bwMode="auto">
            <a:xfrm>
              <a:off x="2324230" y="1399405"/>
              <a:ext cx="3029849" cy="1902311"/>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b="1" dirty="0">
                  <a:solidFill>
                    <a:srgbClr val="000000"/>
                  </a:solidFill>
                  <a:latin typeface="Arial" pitchFamily="34" charset="0"/>
                  <a:cs typeface="Arial" pitchFamily="34" charset="0"/>
                </a:rPr>
                <a:t>pleasure</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20" name="Straight Connector 19"/>
            <p:cNvCxnSpPr>
              <a:cxnSpLocks/>
              <a:stCxn id="19" idx="0"/>
            </p:cNvCxnSpPr>
            <p:nvPr/>
          </p:nvCxnSpPr>
          <p:spPr bwMode="auto">
            <a:xfrm flipH="1" flipV="1">
              <a:off x="1940603" y="779503"/>
              <a:ext cx="1898552" cy="619902"/>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sp>
        <p:nvSpPr>
          <p:cNvPr id="25" name="TextBox 24"/>
          <p:cNvSpPr txBox="1"/>
          <p:nvPr/>
        </p:nvSpPr>
        <p:spPr>
          <a:xfrm>
            <a:off x="180474" y="6333482"/>
            <a:ext cx="500513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Zull</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J. </a:t>
            </a: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Art of Changing the Brain. 2002</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2633" y="2287597"/>
            <a:ext cx="2419350" cy="2038350"/>
          </a:xfrm>
          <a:prstGeom prst="rect">
            <a:avLst/>
          </a:prstGeom>
        </p:spPr>
      </p:pic>
      <p:sp>
        <p:nvSpPr>
          <p:cNvPr id="26" name="Rectangle 25"/>
          <p:cNvSpPr/>
          <p:nvPr/>
        </p:nvSpPr>
        <p:spPr bwMode="auto">
          <a:xfrm>
            <a:off x="2183045" y="2676515"/>
            <a:ext cx="4362540" cy="1259858"/>
          </a:xfrm>
          <a:prstGeom prst="rect">
            <a:avLst/>
          </a:prstGeom>
          <a:solidFill>
            <a:schemeClr val="tx1"/>
          </a:solidFill>
          <a:ln w="76200" cap="flat" cmpd="sng" algn="ctr">
            <a:solidFill>
              <a:srgbClr val="00B0F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survival</a:t>
            </a:r>
            <a:endParaRPr kumimoji="0" lang="en-CA" sz="7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854459027"/>
      </p:ext>
    </p:extLst>
  </p:cSld>
  <p:clrMapOvr>
    <a:masterClrMapping/>
  </p:clrMapOvr>
  <p:transition spd="med" advClick="0">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4" name="Group 23"/>
          <p:cNvGrpSpPr/>
          <p:nvPr/>
        </p:nvGrpSpPr>
        <p:grpSpPr>
          <a:xfrm>
            <a:off x="297950" y="526558"/>
            <a:ext cx="4623371" cy="2318961"/>
            <a:chOff x="5108455" y="518649"/>
            <a:chExt cx="4623371" cy="2318961"/>
          </a:xfrm>
        </p:grpSpPr>
        <p:sp>
          <p:nvSpPr>
            <p:cNvPr id="21" name="Rectangle 20"/>
            <p:cNvSpPr/>
            <p:nvPr/>
          </p:nvSpPr>
          <p:spPr bwMode="auto">
            <a:xfrm>
              <a:off x="5108455" y="518649"/>
              <a:ext cx="4623371" cy="1846772"/>
            </a:xfrm>
            <a:prstGeom prst="rect">
              <a:avLst/>
            </a:prstGeom>
            <a:solidFill>
              <a:schemeClr val="tx1"/>
            </a:solidFill>
            <a:ln w="76200"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cognition</a:t>
              </a:r>
              <a:endParaRPr kumimoji="0" lang="en-CA" sz="7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23" name="Straight Connector 22"/>
            <p:cNvCxnSpPr>
              <a:cxnSpLocks/>
            </p:cNvCxnSpPr>
            <p:nvPr/>
          </p:nvCxnSpPr>
          <p:spPr bwMode="auto">
            <a:xfrm flipH="1" flipV="1">
              <a:off x="7563979" y="2365422"/>
              <a:ext cx="1223057" cy="472188"/>
            </a:xfrm>
            <a:prstGeom prst="line">
              <a:avLst/>
            </a:prstGeom>
            <a:solidFill>
              <a:schemeClr val="accent1"/>
            </a:solidFill>
            <a:ln w="76200" cap="flat" cmpd="sng" algn="ctr">
              <a:solidFill>
                <a:schemeClr val="accent2"/>
              </a:solidFill>
              <a:prstDash val="solid"/>
              <a:round/>
              <a:headEnd type="none" w="med" len="med"/>
              <a:tailEnd type="none" w="med" len="med"/>
            </a:ln>
            <a:effectLst/>
          </p:spPr>
        </p:cxnSp>
      </p:grpSp>
      <p:grpSp>
        <p:nvGrpSpPr>
          <p:cNvPr id="2" name="Group 1"/>
          <p:cNvGrpSpPr/>
          <p:nvPr/>
        </p:nvGrpSpPr>
        <p:grpSpPr>
          <a:xfrm>
            <a:off x="5332288" y="3522292"/>
            <a:ext cx="3502460" cy="2194890"/>
            <a:chOff x="5342562" y="389047"/>
            <a:chExt cx="3502460" cy="2194890"/>
          </a:xfrm>
        </p:grpSpPr>
        <p:sp>
          <p:nvSpPr>
            <p:cNvPr id="9" name="Rectangle 8"/>
            <p:cNvSpPr/>
            <p:nvPr/>
          </p:nvSpPr>
          <p:spPr bwMode="auto">
            <a:xfrm>
              <a:off x="6133672" y="389047"/>
              <a:ext cx="2711350" cy="2194890"/>
            </a:xfrm>
            <a:prstGeom prst="rect">
              <a:avLst/>
            </a:prstGeom>
            <a:solidFill>
              <a:schemeClr val="tx1"/>
            </a:solidFill>
            <a:ln w="7620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“just give it a try, you’ll see it’s not too hard …”</a:t>
              </a:r>
              <a:endParaRPr kumimoji="0" lang="en-CA"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10" name="Straight Connector 9"/>
            <p:cNvCxnSpPr>
              <a:cxnSpLocks/>
            </p:cNvCxnSpPr>
            <p:nvPr/>
          </p:nvCxnSpPr>
          <p:spPr bwMode="auto">
            <a:xfrm flipH="1" flipV="1">
              <a:off x="5342562" y="565452"/>
              <a:ext cx="791110" cy="541516"/>
            </a:xfrm>
            <a:prstGeom prst="line">
              <a:avLst/>
            </a:prstGeom>
            <a:solidFill>
              <a:schemeClr val="accent1"/>
            </a:solidFill>
            <a:ln w="76200" cap="flat" cmpd="sng" algn="ctr">
              <a:solidFill>
                <a:srgbClr val="FFD629"/>
              </a:solidFill>
              <a:prstDash val="solid"/>
              <a:round/>
              <a:headEnd type="none" w="med" len="med"/>
              <a:tailEnd type="arrow" w="med" len="med"/>
            </a:ln>
            <a:effectLst/>
          </p:spPr>
        </p:cxnSp>
      </p:grpSp>
      <p:grpSp>
        <p:nvGrpSpPr>
          <p:cNvPr id="25" name="Group 24"/>
          <p:cNvGrpSpPr/>
          <p:nvPr/>
        </p:nvGrpSpPr>
        <p:grpSpPr>
          <a:xfrm>
            <a:off x="5360420" y="541447"/>
            <a:ext cx="3562860" cy="2194890"/>
            <a:chOff x="5282162" y="389047"/>
            <a:chExt cx="3562860" cy="2194890"/>
          </a:xfrm>
        </p:grpSpPr>
        <p:sp>
          <p:nvSpPr>
            <p:cNvPr id="26" name="Rectangle 25"/>
            <p:cNvSpPr/>
            <p:nvPr/>
          </p:nvSpPr>
          <p:spPr bwMode="auto">
            <a:xfrm>
              <a:off x="6133672" y="389047"/>
              <a:ext cx="2711350" cy="2194890"/>
            </a:xfrm>
            <a:prstGeom prst="rect">
              <a:avLst/>
            </a:prstGeom>
            <a:solidFill>
              <a:schemeClr val="tx1"/>
            </a:solidFill>
            <a:ln w="7620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“you will need to know this for…”</a:t>
              </a:r>
              <a:endParaRPr kumimoji="0" lang="en-CA"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27" name="Straight Connector 26"/>
            <p:cNvCxnSpPr>
              <a:cxnSpLocks/>
            </p:cNvCxnSpPr>
            <p:nvPr/>
          </p:nvCxnSpPr>
          <p:spPr bwMode="auto">
            <a:xfrm flipH="1">
              <a:off x="5282162" y="1952090"/>
              <a:ext cx="851510" cy="631847"/>
            </a:xfrm>
            <a:prstGeom prst="line">
              <a:avLst/>
            </a:prstGeom>
            <a:solidFill>
              <a:schemeClr val="accent1"/>
            </a:solidFill>
            <a:ln w="76200" cap="flat" cmpd="sng" algn="ctr">
              <a:solidFill>
                <a:srgbClr val="FFD629"/>
              </a:solidFill>
              <a:prstDash val="solid"/>
              <a:round/>
              <a:headEnd type="none" w="med" len="med"/>
              <a:tailEnd type="arrow" w="med" len="med"/>
            </a:ln>
            <a:effectLst/>
          </p:spPr>
        </p:cxnSp>
      </p:grpSp>
      <p:grpSp>
        <p:nvGrpSpPr>
          <p:cNvPr id="28" name="Group 27"/>
          <p:cNvGrpSpPr/>
          <p:nvPr/>
        </p:nvGrpSpPr>
        <p:grpSpPr>
          <a:xfrm>
            <a:off x="410547" y="3522292"/>
            <a:ext cx="3637471" cy="2371295"/>
            <a:chOff x="5779868" y="212642"/>
            <a:chExt cx="3637471" cy="2371295"/>
          </a:xfrm>
        </p:grpSpPr>
        <p:sp>
          <p:nvSpPr>
            <p:cNvPr id="29" name="Rectangle 28"/>
            <p:cNvSpPr/>
            <p:nvPr/>
          </p:nvSpPr>
          <p:spPr bwMode="auto">
            <a:xfrm>
              <a:off x="5779868" y="389047"/>
              <a:ext cx="3065154" cy="2194890"/>
            </a:xfrm>
            <a:prstGeom prst="rect">
              <a:avLst/>
            </a:prstGeom>
            <a:solidFill>
              <a:schemeClr val="tx1"/>
            </a:solidFill>
            <a:ln w="7620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“better to get this work done sooner rather than…”</a:t>
              </a:r>
              <a:endParaRPr kumimoji="0" lang="en-CA" sz="3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30" name="Straight Connector 29"/>
            <p:cNvCxnSpPr>
              <a:cxnSpLocks/>
            </p:cNvCxnSpPr>
            <p:nvPr/>
          </p:nvCxnSpPr>
          <p:spPr bwMode="auto">
            <a:xfrm flipV="1">
              <a:off x="8811384" y="212642"/>
              <a:ext cx="605955" cy="447164"/>
            </a:xfrm>
            <a:prstGeom prst="line">
              <a:avLst/>
            </a:prstGeom>
            <a:solidFill>
              <a:schemeClr val="accent1"/>
            </a:solidFill>
            <a:ln w="76200" cap="flat" cmpd="sng" algn="ctr">
              <a:solidFill>
                <a:srgbClr val="FFD629"/>
              </a:solidFill>
              <a:prstDash val="solid"/>
              <a:round/>
              <a:headEnd type="none" w="med" len="med"/>
              <a:tailEnd type="arrow" w="med" len="med"/>
            </a:ln>
            <a:effectLst/>
          </p:spPr>
        </p:cxnSp>
      </p:gr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2633" y="2287597"/>
            <a:ext cx="2419350" cy="2038350"/>
          </a:xfrm>
          <a:prstGeom prst="rect">
            <a:avLst/>
          </a:prstGeom>
        </p:spPr>
      </p:pic>
    </p:spTree>
    <p:extLst>
      <p:ext uri="{BB962C8B-B14F-4D97-AF65-F5344CB8AC3E}">
        <p14:creationId xmlns:p14="http://schemas.microsoft.com/office/powerpoint/2010/main" val="3482938543"/>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1113"/>
            <a:ext cx="9144000" cy="1143001"/>
          </a:xfrm>
        </p:spPr>
        <p:txBody>
          <a:bodyPr/>
          <a:lstStyle/>
          <a:p>
            <a:pPr>
              <a:defRPr/>
            </a:pPr>
            <a:r>
              <a:rPr lang="en-US" dirty="0">
                <a:solidFill>
                  <a:srgbClr val="F6DB3C"/>
                </a:solidFill>
              </a:rPr>
              <a:t>This guy would say …</a:t>
            </a:r>
          </a:p>
        </p:txBody>
      </p:sp>
      <p:pic>
        <p:nvPicPr>
          <p:cNvPr id="14339" name="Picture 3" descr="C:\Documents and Settings\Chris\My Documents\Teaching\Resume\r0100107.jpg"/>
          <p:cNvPicPr>
            <a:picLocks noChangeAspect="1" noChangeArrowheads="1"/>
          </p:cNvPicPr>
          <p:nvPr/>
        </p:nvPicPr>
        <p:blipFill>
          <a:blip r:embed="rId2">
            <a:extLst>
              <a:ext uri="{28A0092B-C50C-407E-A947-70E740481C1C}">
                <a14:useLocalDpi xmlns:a14="http://schemas.microsoft.com/office/drawing/2010/main" val="0"/>
              </a:ext>
            </a:extLst>
          </a:blip>
          <a:srcRect l="11774" t="11629" r="15988"/>
          <a:stretch>
            <a:fillRect/>
          </a:stretch>
        </p:blipFill>
        <p:spPr bwMode="auto">
          <a:xfrm>
            <a:off x="1319213" y="1112838"/>
            <a:ext cx="6261100" cy="574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337121"/>
      </p:ext>
    </p:extLst>
  </p:cSld>
  <p:clrMapOvr>
    <a:masterClrMapping/>
  </p:clrMapOvr>
  <p:transition spd="med" advClick="0">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4" name="Group 23"/>
          <p:cNvGrpSpPr/>
          <p:nvPr/>
        </p:nvGrpSpPr>
        <p:grpSpPr>
          <a:xfrm>
            <a:off x="297950" y="526558"/>
            <a:ext cx="4623371" cy="2332508"/>
            <a:chOff x="5108455" y="518649"/>
            <a:chExt cx="4623371" cy="2332508"/>
          </a:xfrm>
        </p:grpSpPr>
        <p:sp>
          <p:nvSpPr>
            <p:cNvPr id="21" name="Rectangle 20"/>
            <p:cNvSpPr/>
            <p:nvPr/>
          </p:nvSpPr>
          <p:spPr bwMode="auto">
            <a:xfrm>
              <a:off x="5108455" y="518649"/>
              <a:ext cx="4623371" cy="1846772"/>
            </a:xfrm>
            <a:prstGeom prst="rect">
              <a:avLst/>
            </a:prstGeom>
            <a:solidFill>
              <a:schemeClr val="tx1"/>
            </a:solidFill>
            <a:ln w="76200" cap="flat" cmpd="sng" algn="ctr">
              <a:solidFill>
                <a:schemeClr val="accent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cognition</a:t>
              </a:r>
              <a:endParaRPr kumimoji="0" lang="en-CA" sz="72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23" name="Straight Connector 22"/>
            <p:cNvCxnSpPr>
              <a:cxnSpLocks/>
            </p:cNvCxnSpPr>
            <p:nvPr/>
          </p:nvCxnSpPr>
          <p:spPr bwMode="auto">
            <a:xfrm flipH="1" flipV="1">
              <a:off x="7563980" y="2365422"/>
              <a:ext cx="1249358" cy="485735"/>
            </a:xfrm>
            <a:prstGeom prst="line">
              <a:avLst/>
            </a:prstGeom>
            <a:solidFill>
              <a:schemeClr val="accent1"/>
            </a:solidFill>
            <a:ln w="76200" cap="flat" cmpd="sng" algn="ctr">
              <a:solidFill>
                <a:schemeClr val="accent2"/>
              </a:solidFill>
              <a:prstDash val="solid"/>
              <a:round/>
              <a:headEnd type="none" w="med" len="med"/>
              <a:tailEnd type="none" w="med" len="med"/>
            </a:ln>
            <a:effectLst/>
          </p:spPr>
        </p:cxnSp>
      </p:grpSp>
      <p:sp>
        <p:nvSpPr>
          <p:cNvPr id="9" name="Rectangle 8"/>
          <p:cNvSpPr/>
          <p:nvPr/>
        </p:nvSpPr>
        <p:spPr bwMode="auto">
          <a:xfrm>
            <a:off x="6133672" y="389047"/>
            <a:ext cx="2711350" cy="2194890"/>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control</a:t>
            </a:r>
            <a:endParaRPr kumimoji="0" lang="en-CA" sz="48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10" name="Straight Connector 9"/>
          <p:cNvCxnSpPr>
            <a:cxnSpLocks/>
          </p:cNvCxnSpPr>
          <p:nvPr/>
        </p:nvCxnSpPr>
        <p:spPr bwMode="auto">
          <a:xfrm flipH="1">
            <a:off x="5115339" y="1952090"/>
            <a:ext cx="1018333" cy="755635"/>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nvGrpSpPr>
          <p:cNvPr id="11" name="Group 10"/>
          <p:cNvGrpSpPr/>
          <p:nvPr/>
        </p:nvGrpSpPr>
        <p:grpSpPr>
          <a:xfrm>
            <a:off x="879685" y="3509335"/>
            <a:ext cx="3356413" cy="2184723"/>
            <a:chOff x="2333844" y="668527"/>
            <a:chExt cx="3356413" cy="2184723"/>
          </a:xfrm>
        </p:grpSpPr>
        <p:sp>
          <p:nvSpPr>
            <p:cNvPr id="12" name="Rectangle 11"/>
            <p:cNvSpPr/>
            <p:nvPr/>
          </p:nvSpPr>
          <p:spPr bwMode="auto">
            <a:xfrm>
              <a:off x="2333844" y="1399405"/>
              <a:ext cx="2284755" cy="1453845"/>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fear</a:t>
              </a:r>
              <a:endParaRPr kumimoji="0" lang="en-CA" sz="48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13" name="Straight Connector 12"/>
            <p:cNvCxnSpPr>
              <a:cxnSpLocks/>
              <a:stCxn id="12" idx="0"/>
            </p:cNvCxnSpPr>
            <p:nvPr/>
          </p:nvCxnSpPr>
          <p:spPr bwMode="auto">
            <a:xfrm flipV="1">
              <a:off x="3476222" y="668527"/>
              <a:ext cx="2214035" cy="730878"/>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grpSp>
        <p:nvGrpSpPr>
          <p:cNvPr id="18" name="Group 17"/>
          <p:cNvGrpSpPr/>
          <p:nvPr/>
        </p:nvGrpSpPr>
        <p:grpSpPr>
          <a:xfrm>
            <a:off x="5431546" y="3620311"/>
            <a:ext cx="3413476" cy="2522213"/>
            <a:chOff x="1940603" y="779503"/>
            <a:chExt cx="3413476" cy="2522213"/>
          </a:xfrm>
        </p:grpSpPr>
        <p:sp>
          <p:nvSpPr>
            <p:cNvPr id="19" name="Rectangle 18"/>
            <p:cNvSpPr/>
            <p:nvPr/>
          </p:nvSpPr>
          <p:spPr bwMode="auto">
            <a:xfrm>
              <a:off x="2324230" y="1399405"/>
              <a:ext cx="3029849" cy="1902311"/>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b="1" dirty="0">
                  <a:solidFill>
                    <a:srgbClr val="000000"/>
                  </a:solidFill>
                  <a:latin typeface="Arial" pitchFamily="34" charset="0"/>
                  <a:cs typeface="Arial" pitchFamily="34" charset="0"/>
                </a:rPr>
                <a:t>pleasure</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20" name="Straight Connector 19"/>
            <p:cNvCxnSpPr>
              <a:cxnSpLocks/>
              <a:stCxn id="19" idx="0"/>
            </p:cNvCxnSpPr>
            <p:nvPr/>
          </p:nvCxnSpPr>
          <p:spPr bwMode="auto">
            <a:xfrm flipH="1" flipV="1">
              <a:off x="1940603" y="779503"/>
              <a:ext cx="1898552" cy="619902"/>
            </a:xfrm>
            <a:prstGeom prst="line">
              <a:avLst/>
            </a:prstGeom>
            <a:solidFill>
              <a:schemeClr val="accent1"/>
            </a:solidFill>
            <a:ln w="76200" cap="flat" cmpd="sng" algn="ctr">
              <a:solidFill>
                <a:srgbClr val="00B050"/>
              </a:solidFill>
              <a:prstDash val="solid"/>
              <a:round/>
              <a:headEnd type="none" w="med" len="med"/>
              <a:tailEnd type="none" w="med" len="med"/>
            </a:ln>
            <a:effectLst/>
          </p:spPr>
        </p:cxnSp>
      </p:gr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2633" y="2287597"/>
            <a:ext cx="2419350" cy="2038350"/>
          </a:xfrm>
          <a:prstGeom prst="rect">
            <a:avLst/>
          </a:prstGeom>
        </p:spPr>
      </p:pic>
    </p:spTree>
    <p:extLst>
      <p:ext uri="{BB962C8B-B14F-4D97-AF65-F5344CB8AC3E}">
        <p14:creationId xmlns:p14="http://schemas.microsoft.com/office/powerpoint/2010/main" val="2279437914"/>
      </p:ext>
    </p:extLst>
  </p:cSld>
  <p:clrMapOvr>
    <a:masterClrMapping/>
  </p:clrMapOvr>
  <p:transition spd="med" advClick="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8298"/>
            <a:ext cx="9144000" cy="1746018"/>
          </a:xfrm>
        </p:spPr>
        <p:txBody>
          <a:bodyPr/>
          <a:lstStyle/>
          <a:p>
            <a:r>
              <a:rPr lang="en-US" dirty="0"/>
              <a:t>How does this brain </a:t>
            </a:r>
            <a:br>
              <a:rPr lang="en-US" dirty="0"/>
            </a:br>
            <a:r>
              <a:rPr lang="en-US" dirty="0"/>
              <a:t>like to learn?</a:t>
            </a:r>
          </a:p>
        </p:txBody>
      </p:sp>
      <p:pic>
        <p:nvPicPr>
          <p:cNvPr id="6" name="Content Placeholder 5"/>
          <p:cNvPicPr>
            <a:picLocks noGrp="1" noChangeAspect="1"/>
          </p:cNvPicPr>
          <p:nvPr>
            <p:ph idx="4294967295"/>
          </p:nvPr>
        </p:nvPicPr>
        <p:blipFill>
          <a:blip r:embed="rId2"/>
          <a:stretch>
            <a:fillRect/>
          </a:stretch>
        </p:blipFill>
        <p:spPr>
          <a:xfrm>
            <a:off x="1419225" y="1754316"/>
            <a:ext cx="6305550" cy="4729163"/>
          </a:xfrm>
          <a:prstGeom prst="rect">
            <a:avLst/>
          </a:prstGeom>
        </p:spPr>
      </p:pic>
    </p:spTree>
    <p:extLst>
      <p:ext uri="{BB962C8B-B14F-4D97-AF65-F5344CB8AC3E}">
        <p14:creationId xmlns:p14="http://schemas.microsoft.com/office/powerpoint/2010/main" val="638230423"/>
      </p:ext>
    </p:extLst>
  </p:cSld>
  <p:clrMapOvr>
    <a:masterClrMapping/>
  </p:clrMapOvr>
  <p:transition spd="med" advClick="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 me!</a:t>
            </a:r>
          </a:p>
        </p:txBody>
      </p:sp>
      <p:pic>
        <p:nvPicPr>
          <p:cNvPr id="1026" name="Picture 2" descr="Image result for kid grabs pope's h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1028700"/>
            <a:ext cx="6057900"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791459"/>
      </p:ext>
    </p:extLst>
  </p:cSld>
  <p:clrMapOvr>
    <a:masterClrMapping/>
  </p:clrMapOvr>
  <p:transition spd="med" advClick="0">
    <p:fade/>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Control</a:t>
            </a:r>
          </a:p>
        </p:txBody>
      </p:sp>
      <p:sp>
        <p:nvSpPr>
          <p:cNvPr id="2" name="Text Placeholder 1"/>
          <p:cNvSpPr>
            <a:spLocks noGrp="1"/>
          </p:cNvSpPr>
          <p:nvPr>
            <p:ph type="body" sz="quarter" idx="10"/>
          </p:nvPr>
        </p:nvSpPr>
        <p:spPr/>
        <p:txBody>
          <a:bodyPr/>
          <a:lstStyle/>
          <a:p>
            <a:r>
              <a:rPr lang="en-US" dirty="0"/>
              <a:t>Survival Tool</a:t>
            </a:r>
          </a:p>
        </p:txBody>
      </p:sp>
    </p:spTree>
    <p:extLst>
      <p:ext uri="{BB962C8B-B14F-4D97-AF65-F5344CB8AC3E}">
        <p14:creationId xmlns:p14="http://schemas.microsoft.com/office/powerpoint/2010/main" val="4079834505"/>
      </p:ext>
    </p:extLst>
  </p:cSld>
  <p:clrMapOvr>
    <a:masterClrMapping/>
  </p:clrMapOvr>
  <p:transition spd="med" advClick="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Brains want control</a:t>
            </a:r>
          </a:p>
        </p:txBody>
      </p:sp>
      <p:pic>
        <p:nvPicPr>
          <p:cNvPr id="5" name="out of control classroo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036053"/>
            <a:ext cx="9144000" cy="5139972"/>
          </a:xfrm>
        </p:spPr>
      </p:pic>
    </p:spTree>
    <p:extLst>
      <p:ext uri="{BB962C8B-B14F-4D97-AF65-F5344CB8AC3E}">
        <p14:creationId xmlns:p14="http://schemas.microsoft.com/office/powerpoint/2010/main" val="716031937"/>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Brains want control</a:t>
            </a:r>
          </a:p>
        </p:txBody>
      </p:sp>
      <p:pic>
        <p:nvPicPr>
          <p:cNvPr id="1026" name="Picture 2" descr="Image result for angry commuter honks horn"/>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1876425" y="1259832"/>
            <a:ext cx="5391150" cy="5449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101891"/>
      </p:ext>
    </p:extLst>
  </p:cSld>
  <p:clrMapOvr>
    <a:masterClrMapping/>
  </p:clrMapOvr>
  <p:transition spd="med" advClick="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Brains want control</a:t>
            </a:r>
          </a:p>
        </p:txBody>
      </p:sp>
      <p:pic>
        <p:nvPicPr>
          <p:cNvPr id="2050" name="Picture 2" descr="Image result for crossed arms grumpy kid"/>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620712" y="1002657"/>
            <a:ext cx="7902575" cy="569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003302"/>
      </p:ext>
    </p:extLst>
  </p:cSld>
  <p:clrMapOvr>
    <a:masterClrMapping/>
  </p:clrMapOvr>
  <p:transition spd="med" advClick="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Teachers want control!</a:t>
            </a:r>
            <a:endParaRPr lang="en-US" dirty="0"/>
          </a:p>
        </p:txBody>
      </p:sp>
      <p:sp>
        <p:nvSpPr>
          <p:cNvPr id="3" name="Content Placeholder 2"/>
          <p:cNvSpPr>
            <a:spLocks noGrp="1"/>
          </p:cNvSpPr>
          <p:nvPr>
            <p:ph idx="1"/>
          </p:nvPr>
        </p:nvSpPr>
        <p:spPr/>
        <p:txBody>
          <a:bodyPr/>
          <a:lstStyle/>
          <a:p>
            <a:pPr marL="0" indent="0" algn="ctr">
              <a:buNone/>
            </a:pPr>
            <a:r>
              <a:rPr lang="en-US" sz="4000" dirty="0"/>
              <a:t>In a traditional classroom:</a:t>
            </a:r>
          </a:p>
          <a:p>
            <a:pPr algn="ctr"/>
            <a:r>
              <a:rPr lang="en-US" sz="4000" dirty="0"/>
              <a:t>What aspect of a students’ </a:t>
            </a:r>
            <a:r>
              <a:rPr lang="en-US" sz="4000" dirty="0" err="1"/>
              <a:t>behaviour</a:t>
            </a:r>
            <a:r>
              <a:rPr lang="en-US" sz="4000" dirty="0"/>
              <a:t> are typically controlled?</a:t>
            </a:r>
          </a:p>
          <a:p>
            <a:pPr algn="ctr"/>
            <a:r>
              <a:rPr lang="en-US" sz="4000" dirty="0"/>
              <a:t>What are the desired </a:t>
            </a:r>
            <a:r>
              <a:rPr lang="en-US" sz="4000" dirty="0" err="1"/>
              <a:t>behaviours</a:t>
            </a:r>
            <a:r>
              <a:rPr lang="en-US" sz="4000" dirty="0"/>
              <a:t>?</a:t>
            </a:r>
          </a:p>
        </p:txBody>
      </p:sp>
    </p:spTree>
    <p:extLst>
      <p:ext uri="{BB962C8B-B14F-4D97-AF65-F5344CB8AC3E}">
        <p14:creationId xmlns:p14="http://schemas.microsoft.com/office/powerpoint/2010/main" val="1165239519"/>
      </p:ext>
    </p:extLst>
  </p:cSld>
  <p:clrMapOvr>
    <a:masterClrMapping/>
  </p:clrMapOvr>
  <p:transition spd="med" advClick="0">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Classroom Control</a:t>
            </a:r>
          </a:p>
        </p:txBody>
      </p:sp>
      <p:sp>
        <p:nvSpPr>
          <p:cNvPr id="3" name="Content Placeholder 2"/>
          <p:cNvSpPr>
            <a:spLocks noGrp="1"/>
          </p:cNvSpPr>
          <p:nvPr>
            <p:ph idx="1"/>
          </p:nvPr>
        </p:nvSpPr>
        <p:spPr/>
        <p:txBody>
          <a:bodyPr/>
          <a:lstStyle/>
          <a:p>
            <a:r>
              <a:rPr lang="en-US" dirty="0">
                <a:solidFill>
                  <a:srgbClr val="92D050"/>
                </a:solidFill>
              </a:rPr>
              <a:t>Movement: </a:t>
            </a:r>
            <a:r>
              <a:rPr lang="en-US" dirty="0"/>
              <a:t>face the front, sit still, write</a:t>
            </a:r>
          </a:p>
          <a:p>
            <a:r>
              <a:rPr lang="en-US" dirty="0">
                <a:solidFill>
                  <a:srgbClr val="92D050"/>
                </a:solidFill>
              </a:rPr>
              <a:t>Conversation: </a:t>
            </a:r>
            <a:r>
              <a:rPr lang="en-US" dirty="0"/>
              <a:t>no personal or education talking, unless called upon</a:t>
            </a:r>
          </a:p>
          <a:p>
            <a:r>
              <a:rPr lang="en-US" dirty="0">
                <a:solidFill>
                  <a:srgbClr val="92D050"/>
                </a:solidFill>
              </a:rPr>
              <a:t>Ideas:</a:t>
            </a:r>
            <a:r>
              <a:rPr lang="en-US" dirty="0"/>
              <a:t> teacher’s ideas good, students’ ideas later</a:t>
            </a:r>
          </a:p>
          <a:p>
            <a:pPr marL="0" indent="0" algn="ctr">
              <a:buNone/>
            </a:pPr>
            <a:r>
              <a:rPr lang="en-US" sz="3600" dirty="0"/>
              <a:t>And the lesson steamrolls on!</a:t>
            </a:r>
          </a:p>
          <a:p>
            <a:endParaRPr lang="en-US" dirty="0"/>
          </a:p>
        </p:txBody>
      </p:sp>
    </p:spTree>
    <p:extLst>
      <p:ext uri="{BB962C8B-B14F-4D97-AF65-F5344CB8AC3E}">
        <p14:creationId xmlns:p14="http://schemas.microsoft.com/office/powerpoint/2010/main" val="3629780964"/>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disconnect"/>
          <p:cNvPicPr>
            <a:picLocks noChangeAspect="1" noChangeArrowheads="1"/>
          </p:cNvPicPr>
          <p:nvPr/>
        </p:nvPicPr>
        <p:blipFill rotWithShape="1">
          <a:blip r:embed="rId2">
            <a:extLst>
              <a:ext uri="{28A0092B-C50C-407E-A947-70E740481C1C}">
                <a14:useLocalDpi xmlns:a14="http://schemas.microsoft.com/office/drawing/2010/main" val="0"/>
              </a:ext>
            </a:extLst>
          </a:blip>
          <a:srcRect t="1" b="2651"/>
          <a:stretch/>
        </p:blipFill>
        <p:spPr bwMode="auto">
          <a:xfrm>
            <a:off x="863081" y="1275907"/>
            <a:ext cx="7417837" cy="54214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Classroom Control</a:t>
            </a:r>
          </a:p>
        </p:txBody>
      </p:sp>
      <p:sp>
        <p:nvSpPr>
          <p:cNvPr id="3" name="Content Placeholder 2"/>
          <p:cNvSpPr>
            <a:spLocks noGrp="1"/>
          </p:cNvSpPr>
          <p:nvPr>
            <p:ph idx="1"/>
          </p:nvPr>
        </p:nvSpPr>
        <p:spPr/>
        <p:txBody>
          <a:bodyPr/>
          <a:lstStyle/>
          <a:p>
            <a:pPr marL="0" indent="0" algn="ctr">
              <a:buNone/>
            </a:pPr>
            <a:r>
              <a:rPr lang="en-US" sz="3600" dirty="0">
                <a:solidFill>
                  <a:schemeClr val="bg2"/>
                </a:solidFill>
                <a:effectLst/>
              </a:rPr>
              <a:t>Student actions have no effect </a:t>
            </a:r>
          </a:p>
          <a:p>
            <a:pPr marL="0" indent="0" algn="ctr">
              <a:buNone/>
            </a:pPr>
            <a:r>
              <a:rPr lang="en-US" sz="3600" dirty="0">
                <a:solidFill>
                  <a:schemeClr val="bg2"/>
                </a:solidFill>
                <a:effectLst/>
              </a:rPr>
              <a:t>on the lesson, unless …</a:t>
            </a:r>
          </a:p>
          <a:p>
            <a:pPr marL="0" indent="0" algn="ctr">
              <a:buNone/>
            </a:pPr>
            <a:endParaRPr lang="en-US" sz="3600" dirty="0">
              <a:solidFill>
                <a:schemeClr val="bg2"/>
              </a:solidFill>
              <a:effectLst/>
            </a:endParaRPr>
          </a:p>
          <a:p>
            <a:pPr marL="0" indent="0" algn="ctr">
              <a:buNone/>
            </a:pPr>
            <a:endParaRPr lang="en-US" sz="3600" dirty="0">
              <a:solidFill>
                <a:schemeClr val="bg2"/>
              </a:solidFill>
              <a:effectLst/>
            </a:endParaRPr>
          </a:p>
          <a:p>
            <a:pPr marL="0" indent="0" algn="ctr">
              <a:buNone/>
            </a:pPr>
            <a:endParaRPr lang="en-US" sz="3600" dirty="0">
              <a:solidFill>
                <a:schemeClr val="bg2"/>
              </a:solidFill>
              <a:effectLst/>
            </a:endParaRPr>
          </a:p>
          <a:p>
            <a:pPr marL="0" indent="0" algn="ctr">
              <a:buNone/>
            </a:pPr>
            <a:endParaRPr lang="en-US" sz="3600" dirty="0">
              <a:solidFill>
                <a:schemeClr val="bg2"/>
              </a:solidFill>
              <a:effectLst/>
            </a:endParaRPr>
          </a:p>
          <a:p>
            <a:pPr marL="0" indent="0" algn="ctr">
              <a:buNone/>
            </a:pPr>
            <a:endParaRPr lang="en-US" sz="3600" dirty="0">
              <a:solidFill>
                <a:schemeClr val="bg2"/>
              </a:solidFill>
              <a:effectLst/>
            </a:endParaRPr>
          </a:p>
          <a:p>
            <a:pPr marL="0" indent="0" algn="ctr">
              <a:buNone/>
            </a:pPr>
            <a:r>
              <a:rPr lang="en-US" sz="3600" dirty="0">
                <a:solidFill>
                  <a:schemeClr val="bg2"/>
                </a:solidFill>
                <a:effectLst/>
              </a:rPr>
              <a:t>they are </a:t>
            </a:r>
            <a:r>
              <a:rPr lang="en-US" sz="3600" dirty="0">
                <a:solidFill>
                  <a:srgbClr val="FF0000"/>
                </a:solidFill>
                <a:effectLst>
                  <a:outerShdw blurRad="38100" dist="38100" dir="2700000" algn="tl">
                    <a:srgbClr val="000000">
                      <a:alpha val="43137"/>
                    </a:srgbClr>
                  </a:outerShdw>
                </a:effectLst>
              </a:rPr>
              <a:t>disruptive</a:t>
            </a:r>
            <a:r>
              <a:rPr lang="en-US" sz="3600" dirty="0">
                <a:solidFill>
                  <a:schemeClr val="bg2"/>
                </a:solidFill>
                <a:effectLst/>
              </a:rPr>
              <a:t> actions!</a:t>
            </a:r>
          </a:p>
        </p:txBody>
      </p:sp>
    </p:spTree>
    <p:extLst>
      <p:ext uri="{BB962C8B-B14F-4D97-AF65-F5344CB8AC3E}">
        <p14:creationId xmlns:p14="http://schemas.microsoft.com/office/powerpoint/2010/main" val="3889395532"/>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hippies kumbay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4501"/>
            <a:ext cx="9144001" cy="6103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046463"/>
      </p:ext>
    </p:extLst>
  </p:cSld>
  <p:clrMapOvr>
    <a:masterClrMapping/>
  </p:clrMapOvr>
  <p:transition spd="med" advClick="0">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Classroom Control</a:t>
            </a:r>
          </a:p>
        </p:txBody>
      </p:sp>
      <p:pic>
        <p:nvPicPr>
          <p:cNvPr id="3" name="3rd Law - class environment">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97051" y="1151297"/>
            <a:ext cx="8900045" cy="5002367"/>
          </a:xfrm>
          <a:prstGeom prst="rect">
            <a:avLst/>
          </a:prstGeom>
        </p:spPr>
      </p:pic>
    </p:spTree>
    <p:extLst>
      <p:ext uri="{BB962C8B-B14F-4D97-AF65-F5344CB8AC3E}">
        <p14:creationId xmlns:p14="http://schemas.microsoft.com/office/powerpoint/2010/main" val="2406050412"/>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Classroom Control</a:t>
            </a:r>
          </a:p>
        </p:txBody>
      </p:sp>
      <p:sp>
        <p:nvSpPr>
          <p:cNvPr id="7" name="Content Placeholder 6"/>
          <p:cNvSpPr>
            <a:spLocks noGrp="1"/>
          </p:cNvSpPr>
          <p:nvPr>
            <p:ph idx="1"/>
          </p:nvPr>
        </p:nvSpPr>
        <p:spPr/>
        <p:txBody>
          <a:bodyPr/>
          <a:lstStyle/>
          <a:p>
            <a:r>
              <a:rPr lang="en-US" dirty="0"/>
              <a:t>How are the norms of control changed?</a:t>
            </a:r>
          </a:p>
        </p:txBody>
      </p:sp>
    </p:spTree>
    <p:extLst>
      <p:ext uri="{BB962C8B-B14F-4D97-AF65-F5344CB8AC3E}">
        <p14:creationId xmlns:p14="http://schemas.microsoft.com/office/powerpoint/2010/main" val="517051781"/>
      </p:ext>
    </p:extLst>
  </p:cSld>
  <p:clrMapOvr>
    <a:masterClrMapping/>
  </p:clrMapOvr>
  <p:transition spd="med" advClick="0">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Classroom Control</a:t>
            </a:r>
          </a:p>
        </p:txBody>
      </p:sp>
      <p:sp>
        <p:nvSpPr>
          <p:cNvPr id="3" name="Content Placeholder 2"/>
          <p:cNvSpPr>
            <a:spLocks noGrp="1"/>
          </p:cNvSpPr>
          <p:nvPr>
            <p:ph idx="1"/>
          </p:nvPr>
        </p:nvSpPr>
        <p:spPr/>
        <p:txBody>
          <a:bodyPr/>
          <a:lstStyle/>
          <a:p>
            <a:r>
              <a:rPr lang="en-US" dirty="0">
                <a:solidFill>
                  <a:srgbClr val="92D050"/>
                </a:solidFill>
              </a:rPr>
              <a:t>Movement</a:t>
            </a:r>
            <a:r>
              <a:rPr lang="en-US" dirty="0"/>
              <a:t>: moving around</a:t>
            </a:r>
          </a:p>
          <a:p>
            <a:r>
              <a:rPr lang="en-US" dirty="0">
                <a:solidFill>
                  <a:srgbClr val="92D050"/>
                </a:solidFill>
              </a:rPr>
              <a:t>Conversation</a:t>
            </a:r>
            <a:r>
              <a:rPr lang="en-US" dirty="0"/>
              <a:t>: students talking, at will!</a:t>
            </a:r>
          </a:p>
          <a:p>
            <a:r>
              <a:rPr lang="en-US" dirty="0">
                <a:solidFill>
                  <a:srgbClr val="92D050"/>
                </a:solidFill>
              </a:rPr>
              <a:t>Ideas</a:t>
            </a:r>
            <a:r>
              <a:rPr lang="en-US" dirty="0"/>
              <a:t>: guided by questions, but following own thoughts</a:t>
            </a:r>
          </a:p>
          <a:p>
            <a:pPr marL="0" indent="0" algn="ctr">
              <a:buNone/>
            </a:pPr>
            <a:r>
              <a:rPr lang="en-US" sz="3600" dirty="0"/>
              <a:t>Student questions guide teacher</a:t>
            </a:r>
          </a:p>
          <a:p>
            <a:pPr marL="0" indent="0">
              <a:buNone/>
            </a:pPr>
            <a:endParaRPr lang="en-US" dirty="0"/>
          </a:p>
        </p:txBody>
      </p:sp>
    </p:spTree>
    <p:extLst>
      <p:ext uri="{BB962C8B-B14F-4D97-AF65-F5344CB8AC3E}">
        <p14:creationId xmlns:p14="http://schemas.microsoft.com/office/powerpoint/2010/main" val="1432785299"/>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Brain at Work</a:t>
            </a:r>
          </a:p>
        </p:txBody>
      </p:sp>
      <p:pic>
        <p:nvPicPr>
          <p:cNvPr id="4" name="life of neuron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8070" y="1151298"/>
            <a:ext cx="8867860" cy="4984750"/>
          </a:xfrm>
        </p:spPr>
      </p:pic>
    </p:spTree>
    <p:extLst>
      <p:ext uri="{BB962C8B-B14F-4D97-AF65-F5344CB8AC3E}">
        <p14:creationId xmlns:p14="http://schemas.microsoft.com/office/powerpoint/2010/main" val="2905310397"/>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80" t="3501" r="4182" b="4678"/>
          <a:stretch/>
        </p:blipFill>
        <p:spPr bwMode="auto">
          <a:xfrm>
            <a:off x="0" y="1173707"/>
            <a:ext cx="9144000" cy="391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z="6000" dirty="0"/>
              <a:t>The Brain at Work</a:t>
            </a:r>
            <a:endParaRPr lang="en-CA" sz="6000" dirty="0"/>
          </a:p>
        </p:txBody>
      </p:sp>
      <p:sp>
        <p:nvSpPr>
          <p:cNvPr id="5" name="Content Placeholder 2"/>
          <p:cNvSpPr>
            <a:spLocks noGrp="1"/>
          </p:cNvSpPr>
          <p:nvPr>
            <p:ph idx="1"/>
          </p:nvPr>
        </p:nvSpPr>
        <p:spPr>
          <a:xfrm>
            <a:off x="457200" y="5971540"/>
            <a:ext cx="8229600" cy="631278"/>
          </a:xfrm>
          <a:solidFill>
            <a:srgbClr val="000000"/>
          </a:solidFill>
        </p:spPr>
        <p:txBody>
          <a:bodyPr/>
          <a:lstStyle/>
          <a:p>
            <a:pPr marL="0" indent="0" algn="ctr">
              <a:buNone/>
            </a:pPr>
            <a:r>
              <a:rPr lang="en-US" sz="1600" dirty="0">
                <a:effectLst/>
              </a:rPr>
              <a:t>Ericsson, K. Anders, et al., eds. </a:t>
            </a:r>
            <a:r>
              <a:rPr lang="en-US" sz="1600" i="1" dirty="0">
                <a:effectLst/>
              </a:rPr>
              <a:t>The Cambridge handbook of expertise and expert performance.</a:t>
            </a:r>
            <a:r>
              <a:rPr lang="en-US" sz="1600" dirty="0">
                <a:effectLst/>
              </a:rPr>
              <a:t> Cambridge University Press, 2006.</a:t>
            </a:r>
          </a:p>
        </p:txBody>
      </p:sp>
      <p:sp>
        <p:nvSpPr>
          <p:cNvPr id="3" name="Content Placeholder 2"/>
          <p:cNvSpPr>
            <a:spLocks noGrp="1"/>
          </p:cNvSpPr>
          <p:nvPr>
            <p:ph idx="4294967295"/>
          </p:nvPr>
        </p:nvSpPr>
        <p:spPr>
          <a:xfrm>
            <a:off x="0" y="4941888"/>
            <a:ext cx="9144000" cy="1085850"/>
          </a:xfrm>
          <a:prstGeom prst="rect">
            <a:avLst/>
          </a:prstGeom>
        </p:spPr>
        <p:txBody>
          <a:bodyPr/>
          <a:lstStyle/>
          <a:p>
            <a:pPr marL="0" indent="0" algn="ctr">
              <a:spcBef>
                <a:spcPts val="0"/>
              </a:spcBef>
              <a:buNone/>
            </a:pPr>
            <a:r>
              <a:rPr lang="en-US" dirty="0"/>
              <a:t>What is happening in the brain?</a:t>
            </a:r>
          </a:p>
          <a:p>
            <a:pPr marL="0" indent="0" algn="ctr">
              <a:spcBef>
                <a:spcPts val="0"/>
              </a:spcBef>
              <a:buNone/>
            </a:pPr>
            <a:r>
              <a:rPr lang="en-US" dirty="0">
                <a:solidFill>
                  <a:srgbClr val="FFD629"/>
                </a:solidFill>
              </a:rPr>
              <a:t>How does this feel?</a:t>
            </a:r>
            <a:endParaRPr lang="en-CA" dirty="0">
              <a:solidFill>
                <a:srgbClr val="FFD629"/>
              </a:solidFill>
            </a:endParaRPr>
          </a:p>
        </p:txBody>
      </p:sp>
      <p:grpSp>
        <p:nvGrpSpPr>
          <p:cNvPr id="10" name="Group 9"/>
          <p:cNvGrpSpPr/>
          <p:nvPr/>
        </p:nvGrpSpPr>
        <p:grpSpPr>
          <a:xfrm>
            <a:off x="950493" y="1653544"/>
            <a:ext cx="2466474" cy="3219244"/>
            <a:chOff x="950493" y="1653544"/>
            <a:chExt cx="2466474" cy="3219244"/>
          </a:xfrm>
        </p:grpSpPr>
        <p:sp>
          <p:nvSpPr>
            <p:cNvPr id="4" name="Oval 3"/>
            <p:cNvSpPr/>
            <p:nvPr/>
          </p:nvSpPr>
          <p:spPr bwMode="auto">
            <a:xfrm>
              <a:off x="950494" y="3705725"/>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7" name="Oval 6"/>
            <p:cNvSpPr/>
            <p:nvPr/>
          </p:nvSpPr>
          <p:spPr bwMode="auto">
            <a:xfrm>
              <a:off x="950493" y="1653544"/>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grpSp>
        <p:nvGrpSpPr>
          <p:cNvPr id="6" name="Group 5"/>
          <p:cNvGrpSpPr/>
          <p:nvPr/>
        </p:nvGrpSpPr>
        <p:grpSpPr>
          <a:xfrm>
            <a:off x="6529135" y="1653544"/>
            <a:ext cx="2466474" cy="3219244"/>
            <a:chOff x="6529135" y="1653544"/>
            <a:chExt cx="2466474" cy="3219244"/>
          </a:xfrm>
        </p:grpSpPr>
        <p:sp>
          <p:nvSpPr>
            <p:cNvPr id="8" name="Oval 7"/>
            <p:cNvSpPr/>
            <p:nvPr/>
          </p:nvSpPr>
          <p:spPr bwMode="auto">
            <a:xfrm>
              <a:off x="6529136" y="3705725"/>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9" name="Oval 8"/>
            <p:cNvSpPr/>
            <p:nvPr/>
          </p:nvSpPr>
          <p:spPr bwMode="auto">
            <a:xfrm>
              <a:off x="6529135" y="1653544"/>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spTree>
    <p:extLst>
      <p:ext uri="{BB962C8B-B14F-4D97-AF65-F5344CB8AC3E}">
        <p14:creationId xmlns:p14="http://schemas.microsoft.com/office/powerpoint/2010/main" val="354772452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80" t="3501" r="4182" b="4678"/>
          <a:stretch/>
        </p:blipFill>
        <p:spPr bwMode="auto">
          <a:xfrm>
            <a:off x="0" y="1173707"/>
            <a:ext cx="9144000" cy="3912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z="6000" dirty="0"/>
              <a:t>Brain Workload</a:t>
            </a:r>
            <a:endParaRPr lang="en-CA" sz="6000" dirty="0"/>
          </a:p>
        </p:txBody>
      </p:sp>
      <p:sp>
        <p:nvSpPr>
          <p:cNvPr id="5" name="Content Placeholder 2"/>
          <p:cNvSpPr>
            <a:spLocks noGrp="1"/>
          </p:cNvSpPr>
          <p:nvPr>
            <p:ph idx="1"/>
          </p:nvPr>
        </p:nvSpPr>
        <p:spPr>
          <a:xfrm>
            <a:off x="457200" y="5971540"/>
            <a:ext cx="8229600" cy="631278"/>
          </a:xfrm>
          <a:solidFill>
            <a:srgbClr val="000000"/>
          </a:solidFill>
        </p:spPr>
        <p:txBody>
          <a:bodyPr/>
          <a:lstStyle/>
          <a:p>
            <a:pPr marL="0" indent="0" algn="ctr">
              <a:buNone/>
            </a:pPr>
            <a:r>
              <a:rPr lang="en-US" sz="1600" dirty="0">
                <a:effectLst/>
              </a:rPr>
              <a:t>Ericsson, K. Anders, et al., eds. </a:t>
            </a:r>
            <a:r>
              <a:rPr lang="en-US" sz="1600" i="1" dirty="0">
                <a:effectLst/>
              </a:rPr>
              <a:t>The Cambridge handbook of expertise and expert performance.</a:t>
            </a:r>
            <a:r>
              <a:rPr lang="en-US" sz="1600" dirty="0">
                <a:effectLst/>
              </a:rPr>
              <a:t> Cambridge University Press, 2006.</a:t>
            </a:r>
          </a:p>
        </p:txBody>
      </p:sp>
      <p:sp>
        <p:nvSpPr>
          <p:cNvPr id="3" name="Content Placeholder 2"/>
          <p:cNvSpPr>
            <a:spLocks noGrp="1"/>
          </p:cNvSpPr>
          <p:nvPr>
            <p:ph idx="4294967295"/>
          </p:nvPr>
        </p:nvSpPr>
        <p:spPr>
          <a:xfrm>
            <a:off x="0" y="4941888"/>
            <a:ext cx="9144000" cy="1085850"/>
          </a:xfrm>
          <a:prstGeom prst="rect">
            <a:avLst/>
          </a:prstGeom>
        </p:spPr>
        <p:txBody>
          <a:bodyPr/>
          <a:lstStyle/>
          <a:p>
            <a:pPr marL="0" indent="0" algn="ctr">
              <a:spcBef>
                <a:spcPts val="0"/>
              </a:spcBef>
              <a:buNone/>
            </a:pPr>
            <a:r>
              <a:rPr lang="en-US" dirty="0"/>
              <a:t>Learning something new is </a:t>
            </a:r>
          </a:p>
          <a:p>
            <a:pPr marL="0" indent="0" algn="ctr">
              <a:spcBef>
                <a:spcPts val="0"/>
              </a:spcBef>
              <a:buNone/>
            </a:pPr>
            <a:r>
              <a:rPr lang="en-US" dirty="0">
                <a:solidFill>
                  <a:srgbClr val="FFD629"/>
                </a:solidFill>
              </a:rPr>
              <a:t>energy intensive </a:t>
            </a:r>
            <a:r>
              <a:rPr lang="en-US" dirty="0"/>
              <a:t>= </a:t>
            </a:r>
            <a:r>
              <a:rPr lang="en-US" dirty="0">
                <a:solidFill>
                  <a:srgbClr val="FFD629"/>
                </a:solidFill>
              </a:rPr>
              <a:t>tiring</a:t>
            </a:r>
            <a:endParaRPr lang="en-CA" dirty="0">
              <a:solidFill>
                <a:srgbClr val="FFD629"/>
              </a:solidFill>
            </a:endParaRPr>
          </a:p>
        </p:txBody>
      </p:sp>
      <p:grpSp>
        <p:nvGrpSpPr>
          <p:cNvPr id="10" name="Group 9"/>
          <p:cNvGrpSpPr/>
          <p:nvPr/>
        </p:nvGrpSpPr>
        <p:grpSpPr>
          <a:xfrm>
            <a:off x="950493" y="1653544"/>
            <a:ext cx="2466474" cy="3219244"/>
            <a:chOff x="950493" y="1653544"/>
            <a:chExt cx="2466474" cy="3219244"/>
          </a:xfrm>
        </p:grpSpPr>
        <p:sp>
          <p:nvSpPr>
            <p:cNvPr id="4" name="Oval 3"/>
            <p:cNvSpPr/>
            <p:nvPr/>
          </p:nvSpPr>
          <p:spPr bwMode="auto">
            <a:xfrm>
              <a:off x="950494" y="3705725"/>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7" name="Oval 6"/>
            <p:cNvSpPr/>
            <p:nvPr/>
          </p:nvSpPr>
          <p:spPr bwMode="auto">
            <a:xfrm>
              <a:off x="950493" y="1653544"/>
              <a:ext cx="2466473" cy="1167063"/>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grpSp>
        <p:nvGrpSpPr>
          <p:cNvPr id="6" name="Group 5"/>
          <p:cNvGrpSpPr/>
          <p:nvPr/>
        </p:nvGrpSpPr>
        <p:grpSpPr>
          <a:xfrm>
            <a:off x="6529135" y="1653544"/>
            <a:ext cx="2466474" cy="3219244"/>
            <a:chOff x="6529135" y="1653544"/>
            <a:chExt cx="2466474" cy="3219244"/>
          </a:xfrm>
        </p:grpSpPr>
        <p:sp>
          <p:nvSpPr>
            <p:cNvPr id="8" name="Oval 7"/>
            <p:cNvSpPr/>
            <p:nvPr/>
          </p:nvSpPr>
          <p:spPr bwMode="auto">
            <a:xfrm>
              <a:off x="6529136" y="3705725"/>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9" name="Oval 8"/>
            <p:cNvSpPr/>
            <p:nvPr/>
          </p:nvSpPr>
          <p:spPr bwMode="auto">
            <a:xfrm>
              <a:off x="6529135" y="1653544"/>
              <a:ext cx="2466473" cy="1167063"/>
            </a:xfrm>
            <a:prstGeom prst="ellipse">
              <a:avLst/>
            </a:prstGeom>
            <a:noFill/>
            <a:ln w="76200"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spTree>
    <p:extLst>
      <p:ext uri="{BB962C8B-B14F-4D97-AF65-F5344CB8AC3E}">
        <p14:creationId xmlns:p14="http://schemas.microsoft.com/office/powerpoint/2010/main" val="156718810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p:txBody>
          <a:bodyPr/>
          <a:lstStyle/>
          <a:p>
            <a:r>
              <a:rPr lang="en-US" sz="5400" dirty="0">
                <a:effectLst/>
              </a:rPr>
              <a:t>Tiring </a:t>
            </a:r>
            <a:r>
              <a:rPr lang="en-US" sz="5400" dirty="0">
                <a:effectLst/>
                <a:sym typeface="Symbol" panose="05050102010706020507" pitchFamily="18" charset="2"/>
              </a:rPr>
              <a:t> Discouraging</a:t>
            </a:r>
            <a:endParaRPr lang="en-CA" sz="5400" dirty="0">
              <a:effectLst/>
            </a:endParaRPr>
          </a:p>
        </p:txBody>
      </p:sp>
      <p:grpSp>
        <p:nvGrpSpPr>
          <p:cNvPr id="3" name="Group 2"/>
          <p:cNvGrpSpPr/>
          <p:nvPr/>
        </p:nvGrpSpPr>
        <p:grpSpPr>
          <a:xfrm>
            <a:off x="3287259" y="4976038"/>
            <a:ext cx="2664488" cy="1291606"/>
            <a:chOff x="3287259" y="4976038"/>
            <a:chExt cx="2664488" cy="1291606"/>
          </a:xfrm>
        </p:grpSpPr>
        <p:sp>
          <p:nvSpPr>
            <p:cNvPr id="8" name="Rectangle 4"/>
            <p:cNvSpPr>
              <a:spLocks noChangeArrowheads="1"/>
            </p:cNvSpPr>
            <p:nvPr/>
          </p:nvSpPr>
          <p:spPr bwMode="auto">
            <a:xfrm>
              <a:off x="3287259" y="5559758"/>
              <a:ext cx="2664488" cy="707886"/>
            </a:xfrm>
            <a:prstGeom prst="rect">
              <a:avLst/>
            </a:prstGeom>
            <a:solidFill>
              <a:srgbClr val="000000">
                <a:alpha val="50196"/>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Times New Roman" pitchFamily="18" charset="0"/>
                  <a:cs typeface="Arial" pitchFamily="34" charset="0"/>
                </a:rPr>
                <a:t>Amygdala</a:t>
              </a:r>
              <a:endParaRPr kumimoji="0" 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4" name="Oval 3"/>
            <p:cNvSpPr/>
            <p:nvPr/>
          </p:nvSpPr>
          <p:spPr bwMode="auto">
            <a:xfrm>
              <a:off x="4141038" y="4976038"/>
              <a:ext cx="956930" cy="637953"/>
            </a:xfrm>
            <a:prstGeom prst="ellipse">
              <a:avLst/>
            </a:prstGeom>
            <a:solidFill>
              <a:srgbClr val="FFC000"/>
            </a:solidFill>
            <a:ln w="9525" cap="flat" cmpd="sng" algn="ctr">
              <a:noFill/>
              <a:prstDash val="solid"/>
              <a:round/>
              <a:headEnd type="none" w="med" len="med"/>
              <a:tailEnd type="none" w="med" len="med"/>
            </a:ln>
            <a:effectLst>
              <a:glow rad="228600">
                <a:srgbClr val="FFC000">
                  <a:alpha val="86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sp>
        <p:nvSpPr>
          <p:cNvPr id="7" name="Oval 6"/>
          <p:cNvSpPr/>
          <p:nvPr/>
        </p:nvSpPr>
        <p:spPr bwMode="auto">
          <a:xfrm>
            <a:off x="5097968" y="2275235"/>
            <a:ext cx="3327330" cy="3338756"/>
          </a:xfrm>
          <a:prstGeom prst="ellipse">
            <a:avLst/>
          </a:prstGeom>
          <a:solidFill>
            <a:srgbClr val="00B05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Sensory Input</a:t>
            </a:r>
          </a:p>
        </p:txBody>
      </p:sp>
      <p:sp>
        <p:nvSpPr>
          <p:cNvPr id="11" name="Oval 10"/>
          <p:cNvSpPr/>
          <p:nvPr/>
        </p:nvSpPr>
        <p:spPr bwMode="auto">
          <a:xfrm>
            <a:off x="457200" y="2504729"/>
            <a:ext cx="3168502" cy="3098967"/>
          </a:xfrm>
          <a:prstGeom prst="ellipse">
            <a:avLst/>
          </a:prstGeom>
          <a:solidFill>
            <a:srgbClr val="0099CC">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Executive Functions,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Focus</a:t>
            </a:r>
          </a:p>
        </p:txBody>
      </p:sp>
      <p:sp>
        <p:nvSpPr>
          <p:cNvPr id="10" name="Arrow: Left 9"/>
          <p:cNvSpPr/>
          <p:nvPr/>
        </p:nvSpPr>
        <p:spPr bwMode="auto">
          <a:xfrm rot="525435">
            <a:off x="2483834" y="4889776"/>
            <a:ext cx="1869909" cy="478464"/>
          </a:xfrm>
          <a:prstGeom prst="lef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5" name="Arrow: Left 4"/>
          <p:cNvSpPr/>
          <p:nvPr/>
        </p:nvSpPr>
        <p:spPr bwMode="auto">
          <a:xfrm rot="20263413">
            <a:off x="4805229" y="4791040"/>
            <a:ext cx="999460" cy="478464"/>
          </a:xfrm>
          <a:prstGeom prst="lef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Tree>
    <p:extLst>
      <p:ext uri="{BB962C8B-B14F-4D97-AF65-F5344CB8AC3E}">
        <p14:creationId xmlns:p14="http://schemas.microsoft.com/office/powerpoint/2010/main" val="352625675"/>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0"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Fear</a:t>
            </a:r>
          </a:p>
        </p:txBody>
      </p:sp>
      <p:sp>
        <p:nvSpPr>
          <p:cNvPr id="2" name="Text Placeholder 1"/>
          <p:cNvSpPr>
            <a:spLocks noGrp="1"/>
          </p:cNvSpPr>
          <p:nvPr>
            <p:ph type="body" sz="quarter" idx="10"/>
          </p:nvPr>
        </p:nvSpPr>
        <p:spPr/>
        <p:txBody>
          <a:bodyPr/>
          <a:lstStyle/>
          <a:p>
            <a:r>
              <a:rPr lang="en-US" dirty="0"/>
              <a:t>Survival Tool</a:t>
            </a:r>
          </a:p>
        </p:txBody>
      </p:sp>
    </p:spTree>
    <p:extLst>
      <p:ext uri="{BB962C8B-B14F-4D97-AF65-F5344CB8AC3E}">
        <p14:creationId xmlns:p14="http://schemas.microsoft.com/office/powerpoint/2010/main" val="2517729691"/>
      </p:ext>
    </p:extLst>
  </p:cSld>
  <p:clrMapOvr>
    <a:masterClrMapping/>
  </p:clrMapOvr>
  <p:transition spd="med" advClick="0">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p:txBody>
          <a:bodyPr/>
          <a:lstStyle/>
          <a:p>
            <a:r>
              <a:rPr lang="en-US" sz="3600" dirty="0">
                <a:effectLst/>
              </a:rPr>
              <a:t>Neurons that fire together wire together</a:t>
            </a:r>
            <a:endParaRPr lang="en-CA" sz="3600" dirty="0">
              <a:effectLst/>
            </a:endParaRPr>
          </a:p>
        </p:txBody>
      </p:sp>
      <p:grpSp>
        <p:nvGrpSpPr>
          <p:cNvPr id="3" name="Group 2"/>
          <p:cNvGrpSpPr/>
          <p:nvPr/>
        </p:nvGrpSpPr>
        <p:grpSpPr>
          <a:xfrm>
            <a:off x="3287259" y="4976038"/>
            <a:ext cx="2664488" cy="1291606"/>
            <a:chOff x="3287259" y="4976038"/>
            <a:chExt cx="2664488" cy="1291606"/>
          </a:xfrm>
        </p:grpSpPr>
        <p:sp>
          <p:nvSpPr>
            <p:cNvPr id="8" name="Rectangle 4"/>
            <p:cNvSpPr>
              <a:spLocks noChangeArrowheads="1"/>
            </p:cNvSpPr>
            <p:nvPr/>
          </p:nvSpPr>
          <p:spPr bwMode="auto">
            <a:xfrm>
              <a:off x="3287259" y="5559758"/>
              <a:ext cx="266448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Times New Roman" pitchFamily="18" charset="0"/>
                  <a:cs typeface="Arial" pitchFamily="34" charset="0"/>
                </a:rPr>
                <a:t>Amygdala</a:t>
              </a:r>
              <a:endParaRPr kumimoji="0" 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4" name="Oval 3"/>
            <p:cNvSpPr/>
            <p:nvPr/>
          </p:nvSpPr>
          <p:spPr bwMode="auto">
            <a:xfrm>
              <a:off x="4141038" y="4976038"/>
              <a:ext cx="956930" cy="637953"/>
            </a:xfrm>
            <a:prstGeom prst="ellipse">
              <a:avLst/>
            </a:prstGeom>
            <a:solidFill>
              <a:srgbClr val="FFC000"/>
            </a:solidFill>
            <a:ln w="9525" cap="flat" cmpd="sng" algn="ctr">
              <a:noFill/>
              <a:prstDash val="solid"/>
              <a:round/>
              <a:headEnd type="none" w="med" len="med"/>
              <a:tailEnd type="none" w="med" len="med"/>
            </a:ln>
            <a:effectLst>
              <a:glow rad="228600">
                <a:srgbClr val="FFC000">
                  <a:alpha val="86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sp>
        <p:nvSpPr>
          <p:cNvPr id="7" name="Oval 6"/>
          <p:cNvSpPr/>
          <p:nvPr/>
        </p:nvSpPr>
        <p:spPr bwMode="auto">
          <a:xfrm>
            <a:off x="5097968" y="2275235"/>
            <a:ext cx="3327330" cy="3338756"/>
          </a:xfrm>
          <a:prstGeom prst="ellipse">
            <a:avLst/>
          </a:prstGeom>
          <a:solidFill>
            <a:srgbClr val="00B05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Sensory and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Post-sensory</a:t>
            </a:r>
          </a:p>
        </p:txBody>
      </p:sp>
      <p:sp>
        <p:nvSpPr>
          <p:cNvPr id="11" name="Oval 10"/>
          <p:cNvSpPr/>
          <p:nvPr/>
        </p:nvSpPr>
        <p:spPr bwMode="auto">
          <a:xfrm>
            <a:off x="457200" y="2504729"/>
            <a:ext cx="3168502" cy="3098967"/>
          </a:xfrm>
          <a:prstGeom prst="ellipse">
            <a:avLst/>
          </a:prstGeom>
          <a:solidFill>
            <a:srgbClr val="0099CC">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Executive Functions,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Focus</a:t>
            </a:r>
          </a:p>
        </p:txBody>
      </p:sp>
      <p:sp>
        <p:nvSpPr>
          <p:cNvPr id="10" name="Arrow: Left 9"/>
          <p:cNvSpPr/>
          <p:nvPr/>
        </p:nvSpPr>
        <p:spPr bwMode="auto">
          <a:xfrm rot="525435">
            <a:off x="2483834" y="4889776"/>
            <a:ext cx="1869909" cy="478464"/>
          </a:xfrm>
          <a:prstGeom prst="lef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5" name="Arrow: Left 4"/>
          <p:cNvSpPr/>
          <p:nvPr/>
        </p:nvSpPr>
        <p:spPr bwMode="auto">
          <a:xfrm rot="20263413">
            <a:off x="4805229" y="4791040"/>
            <a:ext cx="999460" cy="478464"/>
          </a:xfrm>
          <a:prstGeom prst="lef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Tree>
    <p:extLst>
      <p:ext uri="{BB962C8B-B14F-4D97-AF65-F5344CB8AC3E}">
        <p14:creationId xmlns:p14="http://schemas.microsoft.com/office/powerpoint/2010/main" val="1507714167"/>
      </p:ext>
    </p:extLst>
  </p:cSld>
  <p:clrMapOvr>
    <a:masterClrMapping/>
  </p:clrMapOvr>
  <p:transition spd="med" advClick="0">
    <p:fade/>
  </p:transition>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Random Toddler from the Internet </a:t>
            </a:r>
          </a:p>
        </p:txBody>
      </p:sp>
      <p:pic>
        <p:nvPicPr>
          <p:cNvPr id="8" name="Baby walk">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0" y="1151298"/>
            <a:ext cx="9144000" cy="5143500"/>
          </a:xfrm>
        </p:spPr>
      </p:pic>
    </p:spTree>
    <p:extLst>
      <p:ext uri="{BB962C8B-B14F-4D97-AF65-F5344CB8AC3E}">
        <p14:creationId xmlns:p14="http://schemas.microsoft.com/office/powerpoint/2010/main" val="2094283540"/>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6000" dirty="0"/>
              <a:t>“Entertaining” Teachers</a:t>
            </a:r>
            <a:endParaRPr lang="en-CA" sz="6000" dirty="0"/>
          </a:p>
        </p:txBody>
      </p:sp>
      <p:pic>
        <p:nvPicPr>
          <p:cNvPr id="4" name="Picture 2" descr="Image result for physics teacher famous"/>
          <p:cNvPicPr>
            <a:picLocks noChangeAspect="1" noChangeArrowheads="1"/>
          </p:cNvPicPr>
          <p:nvPr/>
        </p:nvPicPr>
        <p:blipFill>
          <a:blip r:embed="rId3" cstate="print"/>
          <a:srcRect l="5533" r="4049"/>
          <a:stretch>
            <a:fillRect/>
          </a:stretch>
        </p:blipFill>
        <p:spPr bwMode="auto">
          <a:xfrm>
            <a:off x="0" y="1078172"/>
            <a:ext cx="9144000" cy="5779828"/>
          </a:xfrm>
          <a:prstGeom prst="rect">
            <a:avLst/>
          </a:prstGeom>
          <a:noFill/>
        </p:spPr>
      </p:pic>
    </p:spTree>
  </p:cSld>
  <p:clrMapOvr>
    <a:masterClrMapping/>
  </p:clrMapOvr>
  <p:transition spd="med" advClick="0">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6000" dirty="0"/>
              <a:t>Anxiety!</a:t>
            </a:r>
          </a:p>
        </p:txBody>
      </p:sp>
      <p:pic>
        <p:nvPicPr>
          <p:cNvPr id="1026" name="Picture 2" descr="Image resul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2210" y="1132638"/>
            <a:ext cx="7640053" cy="57253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9897" y="3621312"/>
            <a:ext cx="1400175" cy="1133475"/>
          </a:xfrm>
          <a:prstGeom prst="rect">
            <a:avLst/>
          </a:prstGeom>
        </p:spPr>
      </p:pic>
      <p:grpSp>
        <p:nvGrpSpPr>
          <p:cNvPr id="7" name="Group 6"/>
          <p:cNvGrpSpPr/>
          <p:nvPr/>
        </p:nvGrpSpPr>
        <p:grpSpPr>
          <a:xfrm>
            <a:off x="3290635" y="3839682"/>
            <a:ext cx="1371601" cy="651130"/>
            <a:chOff x="505326" y="2329405"/>
            <a:chExt cx="7844593" cy="3284586"/>
          </a:xfrm>
        </p:grpSpPr>
        <p:sp>
          <p:nvSpPr>
            <p:cNvPr id="8" name="Rectangle 4"/>
            <p:cNvSpPr>
              <a:spLocks noChangeArrowheads="1"/>
            </p:cNvSpPr>
            <p:nvPr/>
          </p:nvSpPr>
          <p:spPr bwMode="auto">
            <a:xfrm>
              <a:off x="505326" y="2329405"/>
              <a:ext cx="7844593" cy="263935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Times New Roman" pitchFamily="18" charset="0"/>
                  <a:cs typeface="Arial" pitchFamily="34" charset="0"/>
                </a:rPr>
                <a:t>Amygdala</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9" name="Oval 8"/>
            <p:cNvSpPr/>
            <p:nvPr/>
          </p:nvSpPr>
          <p:spPr bwMode="auto">
            <a:xfrm>
              <a:off x="4141038" y="4976038"/>
              <a:ext cx="956930" cy="637953"/>
            </a:xfrm>
            <a:prstGeom prst="ellipse">
              <a:avLst/>
            </a:prstGeom>
            <a:solidFill>
              <a:srgbClr val="FFC000"/>
            </a:solidFill>
            <a:ln w="9525" cap="flat" cmpd="sng" algn="ctr">
              <a:noFill/>
              <a:prstDash val="solid"/>
              <a:round/>
              <a:headEnd type="none" w="med" len="med"/>
              <a:tailEnd type="none" w="med" len="med"/>
            </a:ln>
            <a:effectLst>
              <a:glow rad="228600">
                <a:srgbClr val="FFC000">
                  <a:alpha val="86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spTree>
    <p:extLst>
      <p:ext uri="{BB962C8B-B14F-4D97-AF65-F5344CB8AC3E}">
        <p14:creationId xmlns:p14="http://schemas.microsoft.com/office/powerpoint/2010/main" val="3771034317"/>
      </p:ext>
    </p:extLst>
  </p:cSld>
  <p:clrMapOvr>
    <a:masterClrMapping/>
  </p:clrMapOvr>
  <p:transition spd="med" advClick="0">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Math Anxiety!</a:t>
            </a:r>
          </a:p>
        </p:txBody>
      </p:sp>
      <p:sp>
        <p:nvSpPr>
          <p:cNvPr id="3" name="Content Placeholder 2"/>
          <p:cNvSpPr>
            <a:spLocks noGrp="1"/>
          </p:cNvSpPr>
          <p:nvPr>
            <p:ph idx="4294967295"/>
          </p:nvPr>
        </p:nvSpPr>
        <p:spPr>
          <a:xfrm>
            <a:off x="0" y="1150938"/>
            <a:ext cx="3587750" cy="5451475"/>
          </a:xfrm>
        </p:spPr>
        <p:txBody>
          <a:bodyPr/>
          <a:lstStyle/>
          <a:p>
            <a:pPr marL="0" indent="0" algn="ctr">
              <a:buNone/>
            </a:pPr>
            <a:r>
              <a:rPr lang="en-CA" dirty="0"/>
              <a:t>Activation of brain regions associated with </a:t>
            </a:r>
            <a:r>
              <a:rPr lang="en-CA" dirty="0">
                <a:solidFill>
                  <a:srgbClr val="FFD629"/>
                </a:solidFill>
              </a:rPr>
              <a:t>physical pain perception </a:t>
            </a:r>
            <a:r>
              <a:rPr lang="en-CA" dirty="0"/>
              <a:t>is strongest when </a:t>
            </a:r>
            <a:r>
              <a:rPr lang="en-CA" dirty="0">
                <a:solidFill>
                  <a:srgbClr val="92D050"/>
                </a:solidFill>
              </a:rPr>
              <a:t>anticipating</a:t>
            </a:r>
            <a:r>
              <a:rPr lang="en-CA" dirty="0"/>
              <a:t> a math task.</a:t>
            </a:r>
          </a:p>
          <a:p>
            <a:pPr marL="0" indent="0">
              <a:buNone/>
            </a:pPr>
            <a:r>
              <a:rPr lang="en-CA" dirty="0"/>
              <a:t>	</a:t>
            </a:r>
          </a:p>
          <a:p>
            <a:endParaRPr lang="en-US" dirty="0"/>
          </a:p>
        </p:txBody>
      </p:sp>
      <p:sp>
        <p:nvSpPr>
          <p:cNvPr id="6" name="Rectangle 4"/>
          <p:cNvSpPr>
            <a:spLocks noChangeArrowheads="1"/>
          </p:cNvSpPr>
          <p:nvPr/>
        </p:nvSpPr>
        <p:spPr bwMode="auto">
          <a:xfrm>
            <a:off x="1381543" y="6204207"/>
            <a:ext cx="6805525"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CA"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Lyons, I. M., &amp; </a:t>
            </a:r>
            <a:r>
              <a:rPr kumimoji="0" lang="en-CA" sz="1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Beilock</a:t>
            </a:r>
            <a:r>
              <a:rPr kumimoji="0" lang="en-CA"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S. L. (2012). When math hurts: math anxiety predicts pain network activation in anticipation of doing math. </a:t>
            </a:r>
            <a:r>
              <a:rPr kumimoji="0" lang="en-CA" sz="1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PloS</a:t>
            </a:r>
            <a:r>
              <a:rPr kumimoji="0" lang="en-CA"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one, 7(10), e48076</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itchFamily="34" charset="0"/>
            </a:endParaRPr>
          </a:p>
        </p:txBody>
      </p:sp>
      <p:pic>
        <p:nvPicPr>
          <p:cNvPr id="8" name="Picture 7"/>
          <p:cNvPicPr>
            <a:picLocks noChangeAspect="1"/>
          </p:cNvPicPr>
          <p:nvPr/>
        </p:nvPicPr>
        <p:blipFill rotWithShape="1">
          <a:blip r:embed="rId3" cstate="print"/>
          <a:srcRect l="3739" t="12093" r="31457" b="17520"/>
          <a:stretch/>
        </p:blipFill>
        <p:spPr>
          <a:xfrm>
            <a:off x="3445612" y="1151298"/>
            <a:ext cx="5555513" cy="4827181"/>
          </a:xfrm>
          <a:prstGeom prst="rect">
            <a:avLst/>
          </a:prstGeom>
        </p:spPr>
      </p:pic>
      <p:cxnSp>
        <p:nvCxnSpPr>
          <p:cNvPr id="5" name="Straight Connector 4"/>
          <p:cNvCxnSpPr>
            <a:cxnSpLocks/>
          </p:cNvCxnSpPr>
          <p:nvPr/>
        </p:nvCxnSpPr>
        <p:spPr bwMode="auto">
          <a:xfrm flipV="1">
            <a:off x="3221665" y="1945570"/>
            <a:ext cx="1297135" cy="917947"/>
          </a:xfrm>
          <a:prstGeom prst="line">
            <a:avLst/>
          </a:prstGeom>
          <a:solidFill>
            <a:schemeClr val="accent1"/>
          </a:solidFill>
          <a:ln w="57150" cap="flat" cmpd="sng" algn="ctr">
            <a:solidFill>
              <a:srgbClr val="FFD629"/>
            </a:solidFill>
            <a:prstDash val="solid"/>
            <a:round/>
            <a:headEnd type="none" w="med" len="med"/>
            <a:tailEnd type="none" w="med" len="med"/>
          </a:ln>
          <a:effectLst/>
        </p:spPr>
      </p:cxnSp>
      <p:cxnSp>
        <p:nvCxnSpPr>
          <p:cNvPr id="9" name="Straight Connector 8"/>
          <p:cNvCxnSpPr>
            <a:cxnSpLocks/>
          </p:cNvCxnSpPr>
          <p:nvPr/>
        </p:nvCxnSpPr>
        <p:spPr bwMode="auto">
          <a:xfrm>
            <a:off x="3221665" y="3031958"/>
            <a:ext cx="1007435" cy="1460031"/>
          </a:xfrm>
          <a:prstGeom prst="line">
            <a:avLst/>
          </a:prstGeom>
          <a:solidFill>
            <a:schemeClr val="accent1"/>
          </a:solidFill>
          <a:ln w="57150" cap="flat" cmpd="sng" algn="ctr">
            <a:solidFill>
              <a:srgbClr val="FFD629"/>
            </a:solidFill>
            <a:prstDash val="solid"/>
            <a:round/>
            <a:headEnd type="none" w="med" len="med"/>
            <a:tailEnd type="none" w="med" len="med"/>
          </a:ln>
          <a:effectLst/>
        </p:spPr>
      </p:cxnSp>
      <p:pic>
        <p:nvPicPr>
          <p:cNvPr id="12" name="Picture 11"/>
          <p:cNvPicPr>
            <a:picLocks noChangeAspect="1"/>
          </p:cNvPicPr>
          <p:nvPr/>
        </p:nvPicPr>
        <p:blipFill rotWithShape="1">
          <a:blip r:embed="rId3" cstate="print"/>
          <a:srcRect l="40307" t="78393" r="25893" b="17270"/>
          <a:stretch/>
        </p:blipFill>
        <p:spPr>
          <a:xfrm>
            <a:off x="5604021" y="5596343"/>
            <a:ext cx="3397104" cy="348653"/>
          </a:xfrm>
          <a:prstGeom prst="rect">
            <a:avLst/>
          </a:prstGeom>
        </p:spPr>
      </p:pic>
      <p:sp>
        <p:nvSpPr>
          <p:cNvPr id="4" name="Rectangle 3"/>
          <p:cNvSpPr/>
          <p:nvPr/>
        </p:nvSpPr>
        <p:spPr bwMode="auto">
          <a:xfrm>
            <a:off x="6778920" y="3700130"/>
            <a:ext cx="2222205" cy="188418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Tree>
    <p:extLst>
      <p:ext uri="{BB962C8B-B14F-4D97-AF65-F5344CB8AC3E}">
        <p14:creationId xmlns:p14="http://schemas.microsoft.com/office/powerpoint/2010/main" val="246445474"/>
      </p:ext>
    </p:extLst>
  </p:cSld>
  <p:clrMapOvr>
    <a:masterClrMapping/>
  </p:clrMapOvr>
  <p:transition spd="med" advClick="0">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Math Anxiety!</a:t>
            </a:r>
          </a:p>
        </p:txBody>
      </p:sp>
      <p:pic>
        <p:nvPicPr>
          <p:cNvPr id="2050" name="Picture 2" descr="Image result for fear of needle"/>
          <p:cNvPicPr>
            <a:picLocks noChangeAspect="1" noChangeArrowheads="1"/>
          </p:cNvPicPr>
          <p:nvPr/>
        </p:nvPicPr>
        <p:blipFill rotWithShape="1">
          <a:blip r:embed="rId3">
            <a:extLst>
              <a:ext uri="{28A0092B-C50C-407E-A947-70E740481C1C}">
                <a14:useLocalDpi xmlns:a14="http://schemas.microsoft.com/office/drawing/2010/main" val="0"/>
              </a:ext>
            </a:extLst>
          </a:blip>
          <a:srcRect t="14059" b="16765"/>
          <a:stretch/>
        </p:blipFill>
        <p:spPr bwMode="auto">
          <a:xfrm>
            <a:off x="435931" y="1148240"/>
            <a:ext cx="8272130" cy="572228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rot="21249264">
            <a:off x="2803218" y="3718433"/>
            <a:ext cx="2865028"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7 x 9 -15 = ?</a:t>
            </a:r>
          </a:p>
        </p:txBody>
      </p:sp>
    </p:spTree>
    <p:extLst>
      <p:ext uri="{BB962C8B-B14F-4D97-AF65-F5344CB8AC3E}">
        <p14:creationId xmlns:p14="http://schemas.microsoft.com/office/powerpoint/2010/main" val="953377493"/>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84996" name="Picture 4" descr="http://static2.fjcdn.com/comments/If+a+material+is+hard+than+it+is+harder+to+_eedd9dd56a014e1b45498b67fab447bf.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3715843338"/>
      </p:ext>
    </p:extLst>
  </p:cSld>
  <p:clrMapOvr>
    <a:masterClrMapping/>
  </p:clrMapOvr>
  <p:transition spd="med" advClick="0">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000" dirty="0"/>
              <a:t>Self-Efficacy </a:t>
            </a:r>
            <a:endParaRPr lang="en-US" sz="6000" dirty="0"/>
          </a:p>
        </p:txBody>
      </p:sp>
      <p:sp>
        <p:nvSpPr>
          <p:cNvPr id="3" name="Content Placeholder 2"/>
          <p:cNvSpPr>
            <a:spLocks noGrp="1"/>
          </p:cNvSpPr>
          <p:nvPr>
            <p:ph idx="1"/>
          </p:nvPr>
        </p:nvSpPr>
        <p:spPr>
          <a:xfrm>
            <a:off x="180753" y="2467627"/>
            <a:ext cx="4476307" cy="4135191"/>
          </a:xfrm>
        </p:spPr>
        <p:txBody>
          <a:bodyPr/>
          <a:lstStyle/>
          <a:p>
            <a:pPr marL="0" indent="0" algn="ctr">
              <a:buNone/>
            </a:pPr>
            <a:r>
              <a:rPr lang="en-CA" sz="4000" dirty="0"/>
              <a:t>Your belief </a:t>
            </a:r>
            <a:r>
              <a:rPr lang="en-US" sz="4000" dirty="0"/>
              <a:t>that you can do something well</a:t>
            </a:r>
          </a:p>
          <a:p>
            <a:pPr marL="0" lvl="0" indent="0">
              <a:buNone/>
            </a:pP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7108" name="Picture 4" descr="http://thhe.austusmediallc.netdna-cdn.com/wp-content/uploads/2012/12/We-Can-Do-It-791x1024.jpg"/>
          <p:cNvPicPr>
            <a:picLocks noChangeAspect="1" noChangeArrowheads="1"/>
          </p:cNvPicPr>
          <p:nvPr/>
        </p:nvPicPr>
        <p:blipFill>
          <a:blip r:embed="rId2" cstate="print"/>
          <a:srcRect/>
          <a:stretch>
            <a:fillRect/>
          </a:stretch>
        </p:blipFill>
        <p:spPr bwMode="auto">
          <a:xfrm>
            <a:off x="4752975" y="1173537"/>
            <a:ext cx="4193908" cy="5429282"/>
          </a:xfrm>
          <a:prstGeom prst="rect">
            <a:avLst/>
          </a:prstGeom>
          <a:noFill/>
        </p:spPr>
      </p:pic>
    </p:spTree>
    <p:extLst>
      <p:ext uri="{BB962C8B-B14F-4D97-AF65-F5344CB8AC3E}">
        <p14:creationId xmlns:p14="http://schemas.microsoft.com/office/powerpoint/2010/main" val="1257144422"/>
      </p:ext>
    </p:extLst>
  </p:cSld>
  <p:clrMapOvr>
    <a:masterClrMapping/>
  </p:clrMapOvr>
  <p:transition spd="med" advClick="0">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000" dirty="0"/>
              <a:t>Self-Efficacy </a:t>
            </a:r>
            <a:endParaRPr lang="en-US" sz="6000" dirty="0"/>
          </a:p>
        </p:txBody>
      </p:sp>
      <p:sp>
        <p:nvSpPr>
          <p:cNvPr id="3" name="Content Placeholder 2"/>
          <p:cNvSpPr>
            <a:spLocks noGrp="1"/>
          </p:cNvSpPr>
          <p:nvPr>
            <p:ph idx="1"/>
          </p:nvPr>
        </p:nvSpPr>
        <p:spPr/>
        <p:txBody>
          <a:bodyPr/>
          <a:lstStyle/>
          <a:p>
            <a:pPr marL="0" indent="0" algn="ctr">
              <a:buNone/>
            </a:pPr>
            <a:r>
              <a:rPr lang="en-US" sz="4000" dirty="0"/>
              <a:t>Ask whether students agree:</a:t>
            </a:r>
          </a:p>
          <a:p>
            <a:r>
              <a:rPr lang="en-CA" dirty="0"/>
              <a:t>I was unable to think clearly when taking exams in this class. </a:t>
            </a:r>
          </a:p>
          <a:p>
            <a:r>
              <a:rPr lang="en-CA" dirty="0"/>
              <a:t>Physics makes me feel uneasy.  </a:t>
            </a:r>
          </a:p>
          <a:p>
            <a:r>
              <a:rPr lang="en-CA" dirty="0"/>
              <a:t>I got really stressed when working on homework in this class. </a:t>
            </a:r>
          </a:p>
          <a:p>
            <a:r>
              <a:rPr lang="en-CA" dirty="0"/>
              <a:t>I worried about my ability to solve physics problems on exams</a:t>
            </a:r>
            <a:endParaRPr lang="en-US" sz="4000" dirty="0"/>
          </a:p>
          <a:p>
            <a:pPr marL="0" lvl="0" indent="0">
              <a:buNone/>
            </a:pPr>
            <a:endParaRPr lang="en-US" sz="24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5173593"/>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6000" dirty="0"/>
              <a:t>Self-Efficacy</a:t>
            </a:r>
            <a:endParaRPr lang="en-CA" sz="6000" dirty="0">
              <a:solidFill>
                <a:srgbClr val="F5EC3D"/>
              </a:solidFill>
            </a:endParaRPr>
          </a:p>
        </p:txBody>
      </p:sp>
      <p:pic>
        <p:nvPicPr>
          <p:cNvPr id="3074" name="Picture 2"/>
          <p:cNvPicPr>
            <a:picLocks noGrp="1" noChangeAspect="1" noChangeArrowheads="1"/>
          </p:cNvPicPr>
          <p:nvPr>
            <p:ph idx="1"/>
          </p:nvPr>
        </p:nvPicPr>
        <p:blipFill>
          <a:blip r:embed="rId2" cstate="print"/>
          <a:stretch>
            <a:fillRect/>
          </a:stretch>
        </p:blipFill>
        <p:spPr bwMode="auto">
          <a:xfrm>
            <a:off x="131922" y="1361411"/>
            <a:ext cx="5775449" cy="5326063"/>
          </a:xfrm>
          <a:prstGeom prst="rect">
            <a:avLst/>
          </a:prstGeom>
          <a:noFill/>
          <a:ln w="9525">
            <a:noFill/>
            <a:miter lim="800000"/>
            <a:headEnd/>
            <a:tailEnd/>
          </a:ln>
          <a:effectLst/>
        </p:spPr>
      </p:pic>
      <p:sp>
        <p:nvSpPr>
          <p:cNvPr id="5" name="Content Placeholder 4"/>
          <p:cNvSpPr>
            <a:spLocks noGrp="1"/>
          </p:cNvSpPr>
          <p:nvPr>
            <p:ph sz="half" idx="4294967295"/>
          </p:nvPr>
        </p:nvSpPr>
        <p:spPr>
          <a:xfrm>
            <a:off x="6007395" y="1361411"/>
            <a:ext cx="2934587" cy="4177377"/>
          </a:xfrm>
        </p:spPr>
        <p:txBody>
          <a:bodyPr/>
          <a:lstStyle/>
          <a:p>
            <a:pPr marL="0" indent="0" algn="ctr">
              <a:buNone/>
            </a:pPr>
            <a:r>
              <a:rPr lang="en-US" dirty="0">
                <a:effectLst>
                  <a:outerShdw blurRad="38100" dist="38100" dir="2700000" algn="tl">
                    <a:srgbClr val="000000">
                      <a:alpha val="43137"/>
                    </a:srgbClr>
                  </a:outerShdw>
                </a:effectLst>
                <a:ea typeface="Times New Roman" panose="02020603050405020304" pitchFamily="18" charset="0"/>
              </a:rPr>
              <a:t>E</a:t>
            </a:r>
            <a:r>
              <a:rPr lang="en-CA" dirty="0" err="1">
                <a:effectLst>
                  <a:outerShdw blurRad="38100" dist="38100" dir="2700000" algn="tl">
                    <a:srgbClr val="000000">
                      <a:alpha val="43137"/>
                    </a:srgbClr>
                  </a:outerShdw>
                </a:effectLst>
                <a:ea typeface="Times New Roman" panose="02020603050405020304" pitchFamily="18" charset="0"/>
              </a:rPr>
              <a:t>ven</a:t>
            </a:r>
            <a:r>
              <a:rPr lang="en-CA" dirty="0">
                <a:effectLst>
                  <a:outerShdw blurRad="38100" dist="38100" dir="2700000" algn="tl">
                    <a:srgbClr val="000000">
                      <a:alpha val="43137"/>
                    </a:srgbClr>
                  </a:outerShdw>
                </a:effectLst>
                <a:ea typeface="Times New Roman" panose="02020603050405020304" pitchFamily="18" charset="0"/>
              </a:rPr>
              <a:t> when controlling for exam score, females have significantly lower SE than males</a:t>
            </a:r>
          </a:p>
          <a:p>
            <a:pPr marL="0" indent="0" algn="ctr">
              <a:buNone/>
            </a:pPr>
            <a:endParaRPr lang="en-US" sz="1200" b="0" dirty="0">
              <a:effectLst/>
            </a:endParaRPr>
          </a:p>
          <a:p>
            <a:pPr marL="0" indent="0" algn="ctr">
              <a:buNone/>
            </a:pPr>
            <a:r>
              <a:rPr lang="en-US" sz="1200" b="0" dirty="0" err="1">
                <a:effectLst/>
              </a:rPr>
              <a:t>Kost</a:t>
            </a:r>
            <a:r>
              <a:rPr lang="en-US" sz="1200" b="0" dirty="0">
                <a:effectLst/>
              </a:rPr>
              <a:t>, Lauren E., Steven J. Pollock, and Noah D. Finkelstein. "Unpacking gender differences in students’ perceived experiences in introductory physics." </a:t>
            </a:r>
            <a:r>
              <a:rPr lang="en-US" sz="1200" b="0" i="1" dirty="0">
                <a:effectLst/>
              </a:rPr>
              <a:t>AIP conference proceedings</a:t>
            </a:r>
            <a:r>
              <a:rPr lang="en-US" sz="1200" b="0" dirty="0">
                <a:effectLst/>
              </a:rPr>
              <a:t>. Eds. Mel Sabella, Charles Henderson, and </a:t>
            </a:r>
            <a:r>
              <a:rPr lang="en-US" sz="1200" b="0" dirty="0" err="1">
                <a:effectLst/>
              </a:rPr>
              <a:t>Chandralekha</a:t>
            </a:r>
            <a:r>
              <a:rPr lang="en-US" sz="1200" b="0" dirty="0">
                <a:effectLst/>
              </a:rPr>
              <a:t> Singh. Vol. 1179. No. 1. AIP, 2009.</a:t>
            </a:r>
            <a:endParaRPr lang="en-US" sz="1200" dirty="0">
              <a:effectLst/>
            </a:endParaRPr>
          </a:p>
          <a:p>
            <a:pPr marL="0" indent="0" algn="ctr">
              <a:buNone/>
            </a:pPr>
            <a:r>
              <a:rPr lang="en-GB" dirty="0">
                <a:effectLst>
                  <a:outerShdw blurRad="38100" dist="38100" dir="2700000" algn="tl">
                    <a:srgbClr val="000000">
                      <a:alpha val="43137"/>
                    </a:srgbClr>
                  </a:outerShdw>
                </a:effectLst>
                <a:ea typeface="Times New Roman" panose="02020603050405020304" pitchFamily="18" charset="0"/>
              </a:rPr>
              <a:t> </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74581115"/>
      </p:ext>
    </p:extLst>
  </p:cSld>
  <p:clrMapOvr>
    <a:masterClrMapping/>
  </p:clrMapOvr>
  <p:transition spd="med" advClick="0">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Self-Efficacy</a:t>
            </a:r>
          </a:p>
        </p:txBody>
      </p:sp>
      <p:sp>
        <p:nvSpPr>
          <p:cNvPr id="3" name="Content Placeholder 2"/>
          <p:cNvSpPr>
            <a:spLocks noGrp="1"/>
          </p:cNvSpPr>
          <p:nvPr>
            <p:ph idx="1"/>
          </p:nvPr>
        </p:nvSpPr>
        <p:spPr>
          <a:xfrm>
            <a:off x="457200" y="1151298"/>
            <a:ext cx="8229600" cy="5191629"/>
          </a:xfrm>
        </p:spPr>
        <p:txBody>
          <a:bodyPr/>
          <a:lstStyle/>
          <a:p>
            <a:pPr marL="0" lvl="0" indent="0" algn="ctr">
              <a:spcBef>
                <a:spcPts val="0"/>
              </a:spcBef>
              <a:buNone/>
            </a:pPr>
            <a:r>
              <a:rPr lang="en-US" dirty="0">
                <a:ea typeface="Times New Roman" panose="02020603050405020304" pitchFamily="18" charset="0"/>
              </a:rPr>
              <a:t>Self-efficacy scores of </a:t>
            </a:r>
          </a:p>
          <a:p>
            <a:pPr marL="0" lvl="0" indent="0" algn="ctr">
              <a:spcBef>
                <a:spcPts val="0"/>
              </a:spcBef>
              <a:buNone/>
            </a:pPr>
            <a:r>
              <a:rPr lang="en-US" dirty="0">
                <a:ea typeface="Times New Roman" panose="02020603050405020304" pitchFamily="18" charset="0"/>
              </a:rPr>
              <a:t>first-year physics students</a:t>
            </a:r>
          </a:p>
          <a:p>
            <a:pPr marL="0" lvl="0" indent="0" algn="ctr">
              <a:buNone/>
            </a:pPr>
            <a:endParaRPr lang="en-US" dirty="0">
              <a:ea typeface="Times New Roman" panose="02020603050405020304" pitchFamily="18" charset="0"/>
            </a:endParaRPr>
          </a:p>
          <a:p>
            <a:pPr marL="0" lvl="0" indent="0" algn="ctr">
              <a:buNone/>
            </a:pPr>
            <a:endParaRPr lang="en-US" dirty="0">
              <a:ea typeface="Times New Roman" panose="02020603050405020304" pitchFamily="18" charset="0"/>
            </a:endParaRPr>
          </a:p>
          <a:p>
            <a:pPr marL="0" lvl="0" indent="0" algn="ctr">
              <a:buNone/>
            </a:pPr>
            <a:endParaRPr lang="en-US" dirty="0">
              <a:ea typeface="Times New Roman" panose="02020603050405020304" pitchFamily="18" charset="0"/>
            </a:endParaRPr>
          </a:p>
          <a:p>
            <a:pPr marL="0" lvl="0" indent="0" algn="ctr">
              <a:buNone/>
            </a:pPr>
            <a:endParaRPr lang="en-US" dirty="0">
              <a:ea typeface="Times New Roman" panose="02020603050405020304" pitchFamily="18" charset="0"/>
            </a:endParaRPr>
          </a:p>
          <a:p>
            <a:pPr marL="0" lvl="0" indent="0" algn="ctr">
              <a:buNone/>
            </a:pPr>
            <a:endParaRPr lang="en-CA" sz="2400" dirty="0">
              <a:ea typeface="Times New Roman" panose="02020603050405020304" pitchFamily="18" charset="0"/>
            </a:endParaRPr>
          </a:p>
          <a:p>
            <a:pPr marL="0" lvl="0" indent="0" algn="ctr">
              <a:buNone/>
            </a:pPr>
            <a:r>
              <a:rPr lang="en-CA" dirty="0">
                <a:ea typeface="Times New Roman" panose="02020603050405020304" pitchFamily="18" charset="0"/>
              </a:rPr>
              <a:t>“</a:t>
            </a:r>
            <a:r>
              <a:rPr lang="en-CA" dirty="0">
                <a:solidFill>
                  <a:srgbClr val="F5EC3D"/>
                </a:solidFill>
                <a:ea typeface="Times New Roman" panose="02020603050405020304" pitchFamily="18" charset="0"/>
              </a:rPr>
              <a:t>male  overconfidence  syndrome</a:t>
            </a:r>
            <a:r>
              <a:rPr lang="en-CA" dirty="0">
                <a:ea typeface="Times New Roman" panose="02020603050405020304" pitchFamily="18" charset="0"/>
              </a:rPr>
              <a:t>”</a:t>
            </a:r>
            <a:endParaRPr lang="en-US" dirty="0">
              <a:ea typeface="Times New Roman" panose="02020603050405020304" pitchFamily="18" charset="0"/>
            </a:endParaRPr>
          </a:p>
          <a:p>
            <a:pPr marL="0" lvl="0" indent="0" algn="ctr">
              <a:buNone/>
            </a:pPr>
            <a:r>
              <a:rPr lang="en-CA" sz="1400" dirty="0" err="1">
                <a:effectLst/>
              </a:rPr>
              <a:t>Lindstrøm</a:t>
            </a:r>
            <a:r>
              <a:rPr lang="en-CA" sz="1400" dirty="0">
                <a:effectLst/>
              </a:rPr>
              <a:t>, Christine, and </a:t>
            </a:r>
            <a:r>
              <a:rPr lang="en-CA" sz="1400" dirty="0" err="1">
                <a:effectLst/>
              </a:rPr>
              <a:t>Manjula</a:t>
            </a:r>
            <a:r>
              <a:rPr lang="en-CA" sz="1400" dirty="0">
                <a:effectLst/>
              </a:rPr>
              <a:t> D. Sharma. "Self-efficacy of first year university physics students: do gender and prior formal instruction in physics matter?." </a:t>
            </a:r>
            <a:r>
              <a:rPr lang="en-CA" sz="1400" i="1" dirty="0">
                <a:effectLst/>
              </a:rPr>
              <a:t>International Journal of Innovation in Science and Mathematics Education (formerly CAL-</a:t>
            </a:r>
            <a:r>
              <a:rPr lang="en-CA" sz="1400" i="1" dirty="0" err="1">
                <a:effectLst/>
              </a:rPr>
              <a:t>laborate</a:t>
            </a:r>
            <a:r>
              <a:rPr lang="en-CA" sz="1400" i="1" dirty="0">
                <a:effectLst/>
              </a:rPr>
              <a:t> International)</a:t>
            </a:r>
            <a:r>
              <a:rPr lang="en-CA" sz="1400" dirty="0">
                <a:effectLst/>
              </a:rPr>
              <a:t> 19.2 (2011).</a:t>
            </a:r>
            <a:endParaRPr lang="en-US" sz="1000" dirty="0"/>
          </a:p>
          <a:p>
            <a:endParaRPr lang="en-US" dirty="0"/>
          </a:p>
        </p:txBody>
      </p:sp>
      <p:pic>
        <p:nvPicPr>
          <p:cNvPr id="4" name="Picture 3"/>
          <p:cNvPicPr>
            <a:picLocks noChangeAspect="1"/>
          </p:cNvPicPr>
          <p:nvPr/>
        </p:nvPicPr>
        <p:blipFill rotWithShape="1">
          <a:blip r:embed="rId3"/>
          <a:srcRect l="5416" t="27265" r="10449" b="34982"/>
          <a:stretch/>
        </p:blipFill>
        <p:spPr>
          <a:xfrm>
            <a:off x="829638" y="2234498"/>
            <a:ext cx="7484724" cy="2686823"/>
          </a:xfrm>
          <a:prstGeom prst="rect">
            <a:avLst/>
          </a:prstGeom>
        </p:spPr>
      </p:pic>
    </p:spTree>
    <p:extLst>
      <p:ext uri="{BB962C8B-B14F-4D97-AF65-F5344CB8AC3E}">
        <p14:creationId xmlns:p14="http://schemas.microsoft.com/office/powerpoint/2010/main" val="366686862"/>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Cognition</a:t>
            </a:r>
          </a:p>
        </p:txBody>
      </p:sp>
      <p:sp>
        <p:nvSpPr>
          <p:cNvPr id="2" name="Text Placeholder 1"/>
          <p:cNvSpPr>
            <a:spLocks noGrp="1"/>
          </p:cNvSpPr>
          <p:nvPr>
            <p:ph type="body" sz="quarter" idx="10"/>
          </p:nvPr>
        </p:nvSpPr>
        <p:spPr/>
        <p:txBody>
          <a:bodyPr/>
          <a:lstStyle/>
          <a:p>
            <a:r>
              <a:rPr lang="en-US" dirty="0"/>
              <a:t>Survival Tool</a:t>
            </a:r>
          </a:p>
        </p:txBody>
      </p:sp>
    </p:spTree>
    <p:extLst>
      <p:ext uri="{BB962C8B-B14F-4D97-AF65-F5344CB8AC3E}">
        <p14:creationId xmlns:p14="http://schemas.microsoft.com/office/powerpoint/2010/main" val="735560634"/>
      </p:ext>
    </p:extLst>
  </p:cSld>
  <p:clrMapOvr>
    <a:masterClrMapping/>
  </p:clrMapOvr>
  <p:transition spd="med" advClick="0">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9" name="Oval 8"/>
          <p:cNvSpPr/>
          <p:nvPr/>
        </p:nvSpPr>
        <p:spPr bwMode="auto">
          <a:xfrm>
            <a:off x="745959" y="2538663"/>
            <a:ext cx="2875546" cy="3098967"/>
          </a:xfrm>
          <a:prstGeom prst="ellipse">
            <a:avLst/>
          </a:prstGeom>
          <a:solidFill>
            <a:srgbClr val="0099CC">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Plan</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3" name="Oval 12"/>
          <p:cNvSpPr/>
          <p:nvPr/>
        </p:nvSpPr>
        <p:spPr bwMode="auto">
          <a:xfrm>
            <a:off x="2967789" y="1143001"/>
            <a:ext cx="2542673" cy="2395119"/>
          </a:xfrm>
          <a:prstGeom prst="ellipse">
            <a:avLst/>
          </a:prstGeom>
          <a:solidFill>
            <a:schemeClr val="accent2">
              <a:lumMod val="75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Test</a:t>
            </a:r>
          </a:p>
        </p:txBody>
      </p:sp>
      <p:sp>
        <p:nvSpPr>
          <p:cNvPr id="14" name="Oval 13"/>
          <p:cNvSpPr/>
          <p:nvPr/>
        </p:nvSpPr>
        <p:spPr bwMode="auto">
          <a:xfrm>
            <a:off x="4925629" y="2062584"/>
            <a:ext cx="3327330" cy="2971798"/>
          </a:xfrm>
          <a:prstGeom prst="ellipse">
            <a:avLst/>
          </a:prstGeom>
          <a:solidFill>
            <a:srgbClr val="00B05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Input</a:t>
            </a:r>
          </a:p>
        </p:txBody>
      </p:sp>
      <p:sp>
        <p:nvSpPr>
          <p:cNvPr id="15" name="Oval 14"/>
          <p:cNvSpPr/>
          <p:nvPr/>
        </p:nvSpPr>
        <p:spPr bwMode="auto">
          <a:xfrm>
            <a:off x="3597442" y="4477089"/>
            <a:ext cx="2892293" cy="2395119"/>
          </a:xfrm>
          <a:prstGeom prst="ellipse">
            <a:avLst/>
          </a:prstGeom>
          <a:solidFill>
            <a:schemeClr val="bg2">
              <a:lumMod val="50000"/>
              <a:lumOff val="50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Assign Meaning</a:t>
            </a:r>
          </a:p>
        </p:txBody>
      </p:sp>
      <p:sp>
        <p:nvSpPr>
          <p:cNvPr id="2" name="Title 1"/>
          <p:cNvSpPr>
            <a:spLocks noGrp="1"/>
          </p:cNvSpPr>
          <p:nvPr>
            <p:ph type="title"/>
          </p:nvPr>
        </p:nvSpPr>
        <p:spPr>
          <a:xfrm>
            <a:off x="0" y="-10362"/>
            <a:ext cx="9144000" cy="1143000"/>
          </a:xfrm>
        </p:spPr>
        <p:txBody>
          <a:bodyPr/>
          <a:lstStyle/>
          <a:p>
            <a:r>
              <a:rPr lang="en-US" sz="5400" dirty="0"/>
              <a:t>Cognitive Learning Cycle</a:t>
            </a:r>
          </a:p>
        </p:txBody>
      </p:sp>
      <p:sp>
        <p:nvSpPr>
          <p:cNvPr id="17" name="TextBox 16"/>
          <p:cNvSpPr txBox="1"/>
          <p:nvPr/>
        </p:nvSpPr>
        <p:spPr>
          <a:xfrm>
            <a:off x="180474" y="6333482"/>
            <a:ext cx="500513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Zull</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J. </a:t>
            </a: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Art of Changing the Brain. 2002</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Arrow: Circular 15"/>
          <p:cNvSpPr/>
          <p:nvPr/>
        </p:nvSpPr>
        <p:spPr bwMode="auto">
          <a:xfrm rot="19927635">
            <a:off x="3366830" y="3093204"/>
            <a:ext cx="1885945" cy="1828800"/>
          </a:xfrm>
          <a:prstGeom prst="circularArrow">
            <a:avLst>
              <a:gd name="adj1" fmla="val 12500"/>
              <a:gd name="adj2" fmla="val 1142319"/>
              <a:gd name="adj3" fmla="val 20457681"/>
              <a:gd name="adj4" fmla="val 2170521"/>
              <a:gd name="adj5" fmla="val 12500"/>
            </a:avLst>
          </a:prstGeom>
          <a:solidFill>
            <a:schemeClr val="accent1"/>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Tree>
    <p:extLst>
      <p:ext uri="{BB962C8B-B14F-4D97-AF65-F5344CB8AC3E}">
        <p14:creationId xmlns:p14="http://schemas.microsoft.com/office/powerpoint/2010/main" val="3310383122"/>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5" grpId="0" animBg="1"/>
      <p:bldP spid="2" grpId="0"/>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p:cNvPicPr>
            <a:picLocks noChangeAspect="1" noChangeArrowheads="1"/>
          </p:cNvPicPr>
          <p:nvPr/>
        </p:nvPicPr>
        <p:blipFill>
          <a:blip r:embed="rId3" cstate="print"/>
          <a:srcRect l="10333"/>
          <a:stretch>
            <a:fillRect/>
          </a:stretch>
        </p:blipFill>
        <p:spPr bwMode="auto">
          <a:xfrm>
            <a:off x="0" y="1"/>
            <a:ext cx="9144000" cy="6858000"/>
          </a:xfrm>
          <a:prstGeom prst="rect">
            <a:avLst/>
          </a:prstGeom>
          <a:noFill/>
        </p:spPr>
      </p:pic>
      <p:sp>
        <p:nvSpPr>
          <p:cNvPr id="2" name="Title 1"/>
          <p:cNvSpPr>
            <a:spLocks noGrp="1"/>
          </p:cNvSpPr>
          <p:nvPr>
            <p:ph type="title"/>
          </p:nvPr>
        </p:nvSpPr>
        <p:spPr>
          <a:xfrm>
            <a:off x="0" y="-10362"/>
            <a:ext cx="9144000" cy="1143000"/>
          </a:xfrm>
          <a:solidFill>
            <a:srgbClr val="000000">
              <a:alpha val="50196"/>
            </a:srgbClr>
          </a:solidFill>
        </p:spPr>
        <p:txBody>
          <a:bodyPr/>
          <a:lstStyle/>
          <a:p>
            <a:r>
              <a:rPr lang="en-US" sz="6600" dirty="0"/>
              <a:t>“Inspiring” Teachers</a:t>
            </a:r>
            <a:endParaRPr lang="en-CA" sz="6600" dirty="0"/>
          </a:p>
        </p:txBody>
      </p:sp>
    </p:spTree>
  </p:cSld>
  <p:clrMapOvr>
    <a:masterClrMapping/>
  </p:clrMapOvr>
  <p:transition spd="med" advClick="0">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p:txBody>
          <a:bodyPr/>
          <a:lstStyle/>
          <a:p>
            <a:r>
              <a:rPr lang="en-US" sz="4400" dirty="0">
                <a:solidFill>
                  <a:srgbClr val="FFD629"/>
                </a:solidFill>
              </a:rPr>
              <a:t>Learning = Making Connections</a:t>
            </a:r>
            <a:endParaRPr lang="en-CA" sz="4400" dirty="0">
              <a:solidFill>
                <a:srgbClr val="FFD629"/>
              </a:solidFill>
            </a:endParaRPr>
          </a:p>
        </p:txBody>
      </p:sp>
      <p:cxnSp>
        <p:nvCxnSpPr>
          <p:cNvPr id="9" name="Straight Connector 8"/>
          <p:cNvCxnSpPr>
            <a:stCxn id="6" idx="0"/>
          </p:cNvCxnSpPr>
          <p:nvPr/>
        </p:nvCxnSpPr>
        <p:spPr bwMode="auto">
          <a:xfrm flipV="1">
            <a:off x="1650671" y="3764478"/>
            <a:ext cx="486887" cy="415636"/>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0" name="Straight Connector 9"/>
          <p:cNvCxnSpPr>
            <a:stCxn id="6" idx="3"/>
            <a:endCxn id="7" idx="1"/>
          </p:cNvCxnSpPr>
          <p:nvPr/>
        </p:nvCxnSpPr>
        <p:spPr bwMode="auto">
          <a:xfrm>
            <a:off x="2327564" y="4530437"/>
            <a:ext cx="427511" cy="373084"/>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1" name="Straight Connector 10"/>
          <p:cNvCxnSpPr>
            <a:stCxn id="8" idx="2"/>
            <a:endCxn id="7" idx="0"/>
          </p:cNvCxnSpPr>
          <p:nvPr/>
        </p:nvCxnSpPr>
        <p:spPr bwMode="auto">
          <a:xfrm>
            <a:off x="2802577" y="3847606"/>
            <a:ext cx="706582" cy="68876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22" name="Straight Connector 21"/>
          <p:cNvCxnSpPr>
            <a:endCxn id="17" idx="2"/>
          </p:cNvCxnSpPr>
          <p:nvPr/>
        </p:nvCxnSpPr>
        <p:spPr bwMode="auto">
          <a:xfrm flipV="1">
            <a:off x="2818410" y="2794661"/>
            <a:ext cx="665019" cy="314695"/>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29" name="Straight Connector 28"/>
          <p:cNvCxnSpPr>
            <a:stCxn id="17" idx="3"/>
            <a:endCxn id="21" idx="0"/>
          </p:cNvCxnSpPr>
          <p:nvPr/>
        </p:nvCxnSpPr>
        <p:spPr bwMode="auto">
          <a:xfrm>
            <a:off x="4290951" y="2420589"/>
            <a:ext cx="512619" cy="63730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32" name="Straight Connector 31"/>
          <p:cNvCxnSpPr>
            <a:stCxn id="16" idx="3"/>
            <a:endCxn id="15" idx="0"/>
          </p:cNvCxnSpPr>
          <p:nvPr/>
        </p:nvCxnSpPr>
        <p:spPr bwMode="auto">
          <a:xfrm>
            <a:off x="6026727" y="1911929"/>
            <a:ext cx="568037" cy="637309"/>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35" name="Straight Connector 34"/>
          <p:cNvCxnSpPr>
            <a:stCxn id="15" idx="2"/>
            <a:endCxn id="20" idx="0"/>
          </p:cNvCxnSpPr>
          <p:nvPr/>
        </p:nvCxnSpPr>
        <p:spPr bwMode="auto">
          <a:xfrm>
            <a:off x="6594764" y="3297383"/>
            <a:ext cx="629392" cy="37605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39" name="Straight Connector 38"/>
          <p:cNvCxnSpPr>
            <a:stCxn id="20" idx="2"/>
            <a:endCxn id="19" idx="0"/>
          </p:cNvCxnSpPr>
          <p:nvPr/>
        </p:nvCxnSpPr>
        <p:spPr bwMode="auto">
          <a:xfrm flipH="1">
            <a:off x="6973783" y="4421580"/>
            <a:ext cx="250373" cy="298859"/>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2" name="Straight Connector 41"/>
          <p:cNvCxnSpPr>
            <a:stCxn id="19" idx="1"/>
          </p:cNvCxnSpPr>
          <p:nvPr/>
        </p:nvCxnSpPr>
        <p:spPr bwMode="auto">
          <a:xfrm flipH="1">
            <a:off x="5759533" y="5144983"/>
            <a:ext cx="302816" cy="210788"/>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5" name="Straight Connector 44"/>
          <p:cNvCxnSpPr>
            <a:stCxn id="18" idx="2"/>
            <a:endCxn id="14" idx="0"/>
          </p:cNvCxnSpPr>
          <p:nvPr/>
        </p:nvCxnSpPr>
        <p:spPr bwMode="auto">
          <a:xfrm flipH="1">
            <a:off x="5046025" y="4841175"/>
            <a:ext cx="151407" cy="441367"/>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48" name="Straight Connector 47"/>
          <p:cNvCxnSpPr>
            <a:endCxn id="18" idx="0"/>
          </p:cNvCxnSpPr>
          <p:nvPr/>
        </p:nvCxnSpPr>
        <p:spPr bwMode="auto">
          <a:xfrm>
            <a:off x="4839196" y="3827818"/>
            <a:ext cx="358236" cy="26521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0" name="Straight Connector 49"/>
          <p:cNvCxnSpPr/>
          <p:nvPr/>
        </p:nvCxnSpPr>
        <p:spPr bwMode="auto">
          <a:xfrm flipV="1">
            <a:off x="5642759" y="3241964"/>
            <a:ext cx="176150" cy="190013"/>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2" name="Straight Connector 51"/>
          <p:cNvCxnSpPr>
            <a:stCxn id="18" idx="3"/>
            <a:endCxn id="20" idx="1"/>
          </p:cNvCxnSpPr>
          <p:nvPr/>
        </p:nvCxnSpPr>
        <p:spPr bwMode="auto">
          <a:xfrm flipV="1">
            <a:off x="6004954" y="4047508"/>
            <a:ext cx="411679" cy="419595"/>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5" name="Straight Connector 54"/>
          <p:cNvCxnSpPr>
            <a:stCxn id="19" idx="1"/>
            <a:endCxn id="6" idx="3"/>
          </p:cNvCxnSpPr>
          <p:nvPr/>
        </p:nvCxnSpPr>
        <p:spPr bwMode="auto">
          <a:xfrm flipH="1" flipV="1">
            <a:off x="2327564" y="4530437"/>
            <a:ext cx="3734785" cy="614546"/>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58" name="Straight Connector 57"/>
          <p:cNvCxnSpPr>
            <a:stCxn id="19" idx="1"/>
            <a:endCxn id="17" idx="2"/>
          </p:cNvCxnSpPr>
          <p:nvPr/>
        </p:nvCxnSpPr>
        <p:spPr bwMode="auto">
          <a:xfrm flipH="1" flipV="1">
            <a:off x="3483429" y="2794661"/>
            <a:ext cx="2578920" cy="2350322"/>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61" name="Straight Connector 60"/>
          <p:cNvCxnSpPr>
            <a:stCxn id="20" idx="1"/>
            <a:endCxn id="16" idx="2"/>
          </p:cNvCxnSpPr>
          <p:nvPr/>
        </p:nvCxnSpPr>
        <p:spPr bwMode="auto">
          <a:xfrm flipH="1" flipV="1">
            <a:off x="5219205" y="2286001"/>
            <a:ext cx="1197428" cy="1761507"/>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64" name="Straight Connector 63"/>
          <p:cNvCxnSpPr>
            <a:stCxn id="21" idx="1"/>
            <a:endCxn id="7" idx="0"/>
          </p:cNvCxnSpPr>
          <p:nvPr/>
        </p:nvCxnSpPr>
        <p:spPr bwMode="auto">
          <a:xfrm flipH="1">
            <a:off x="3509159" y="3431970"/>
            <a:ext cx="486888" cy="1104404"/>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67" name="Straight Connector 66"/>
          <p:cNvCxnSpPr>
            <a:stCxn id="21" idx="3"/>
            <a:endCxn id="19" idx="0"/>
          </p:cNvCxnSpPr>
          <p:nvPr/>
        </p:nvCxnSpPr>
        <p:spPr bwMode="auto">
          <a:xfrm>
            <a:off x="5611092" y="3431970"/>
            <a:ext cx="1362691" cy="1288469"/>
          </a:xfrm>
          <a:prstGeom prst="line">
            <a:avLst/>
          </a:prstGeom>
          <a:solidFill>
            <a:schemeClr val="accent1"/>
          </a:solidFill>
          <a:ln w="76200" cap="flat" cmpd="sng" algn="ctr">
            <a:solidFill>
              <a:srgbClr val="FF0000"/>
            </a:solidFill>
            <a:prstDash val="solid"/>
            <a:round/>
            <a:headEnd type="none" w="med" len="med"/>
            <a:tailEnd type="none" w="med" len="med"/>
          </a:ln>
          <a:effectLst/>
        </p:spPr>
      </p:cxnSp>
      <p:grpSp>
        <p:nvGrpSpPr>
          <p:cNvPr id="71" name="Group 70"/>
          <p:cNvGrpSpPr/>
          <p:nvPr/>
        </p:nvGrpSpPr>
        <p:grpSpPr>
          <a:xfrm>
            <a:off x="973777" y="1537856"/>
            <a:ext cx="7057901" cy="4613562"/>
            <a:chOff x="973777" y="1537856"/>
            <a:chExt cx="7057901" cy="4613562"/>
          </a:xfrm>
        </p:grpSpPr>
        <p:sp>
          <p:nvSpPr>
            <p:cNvPr id="6" name="Rounded Rectangle 5"/>
            <p:cNvSpPr/>
            <p:nvPr/>
          </p:nvSpPr>
          <p:spPr bwMode="auto">
            <a:xfrm>
              <a:off x="973777" y="4180114"/>
              <a:ext cx="1353787" cy="7006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F </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sym typeface="Symbol"/>
                </a:rPr>
                <a:t></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 motion</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7" name="Rounded Rectangle 6"/>
            <p:cNvSpPr/>
            <p:nvPr/>
          </p:nvSpPr>
          <p:spPr bwMode="auto">
            <a:xfrm>
              <a:off x="2755075" y="4536374"/>
              <a:ext cx="1508167" cy="734293"/>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Stronger wins</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8" name="Rounded Rectangle 7"/>
            <p:cNvSpPr/>
            <p:nvPr/>
          </p:nvSpPr>
          <p:spPr bwMode="auto">
            <a:xfrm>
              <a:off x="1995054" y="3099461"/>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R </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sym typeface="Symbol"/>
                </a:rPr>
                <a:t>, motion </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4" name="Rounded Rectangle 13"/>
            <p:cNvSpPr/>
            <p:nvPr/>
          </p:nvSpPr>
          <p:spPr bwMode="auto">
            <a:xfrm>
              <a:off x="4132614" y="5282542"/>
              <a:ext cx="1826822" cy="868876"/>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More effort = more resistance</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5" name="Rounded Rectangle 14"/>
            <p:cNvSpPr/>
            <p:nvPr/>
          </p:nvSpPr>
          <p:spPr bwMode="auto">
            <a:xfrm>
              <a:off x="5684322" y="2549238"/>
              <a:ext cx="1820883"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Heavy things  resist</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6" name="Rounded Rectangle 15"/>
            <p:cNvSpPr/>
            <p:nvPr/>
          </p:nvSpPr>
          <p:spPr bwMode="auto">
            <a:xfrm>
              <a:off x="4411682" y="1537856"/>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Force spins</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7" name="Rounded Rectangle 16"/>
            <p:cNvSpPr/>
            <p:nvPr/>
          </p:nvSpPr>
          <p:spPr bwMode="auto">
            <a:xfrm>
              <a:off x="2675906" y="2046516"/>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Force deflects</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8" name="Rounded Rectangle 17"/>
            <p:cNvSpPr/>
            <p:nvPr/>
          </p:nvSpPr>
          <p:spPr bwMode="auto">
            <a:xfrm>
              <a:off x="4389909" y="4093030"/>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Change takes time</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9" name="Rounded Rectangle 18"/>
            <p:cNvSpPr/>
            <p:nvPr/>
          </p:nvSpPr>
          <p:spPr bwMode="auto">
            <a:xfrm>
              <a:off x="6062349" y="4720439"/>
              <a:ext cx="1822868" cy="849088"/>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Objects squish with force</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20" name="Rounded Rectangle 19"/>
            <p:cNvSpPr/>
            <p:nvPr/>
          </p:nvSpPr>
          <p:spPr bwMode="auto">
            <a:xfrm>
              <a:off x="6416633" y="3673435"/>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Opposites cancel</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21" name="Rounded Rectangle 20"/>
            <p:cNvSpPr/>
            <p:nvPr/>
          </p:nvSpPr>
          <p:spPr bwMode="auto">
            <a:xfrm>
              <a:off x="3996047" y="3057897"/>
              <a:ext cx="1615045" cy="748145"/>
            </a:xfrm>
            <a:prstGeom prst="roundRect">
              <a:avLst>
                <a:gd name="adj" fmla="val 47369"/>
              </a:avLst>
            </a:prstGeom>
            <a:solidFill>
              <a:srgbClr val="000514">
                <a:alpha val="83922"/>
              </a:srgbClr>
            </a:solidFill>
            <a:ln w="57150" cap="flat" cmpd="sng" algn="ctr">
              <a:solidFill>
                <a:srgbClr val="FFD629"/>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rPr>
                <a:t>Motion dies away</a:t>
              </a:r>
              <a:endParaRPr kumimoji="0" lang="en-CA"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grpSp>
      <p:cxnSp>
        <p:nvCxnSpPr>
          <p:cNvPr id="88" name="Straight Connector 87"/>
          <p:cNvCxnSpPr>
            <a:stCxn id="16" idx="2"/>
            <a:endCxn id="21" idx="0"/>
          </p:cNvCxnSpPr>
          <p:nvPr/>
        </p:nvCxnSpPr>
        <p:spPr bwMode="auto">
          <a:xfrm flipH="1">
            <a:off x="4803570" y="2286001"/>
            <a:ext cx="415635" cy="771896"/>
          </a:xfrm>
          <a:prstGeom prst="line">
            <a:avLst/>
          </a:prstGeom>
          <a:solidFill>
            <a:schemeClr val="accent1"/>
          </a:solidFill>
          <a:ln w="7620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2478090553"/>
      </p:ext>
    </p:extLst>
  </p:cSld>
  <p:clrMapOvr>
    <a:masterClrMapping/>
  </p:clrMapOvr>
  <p:transition spd="med" advClick="0">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86000" contrast="-48000"/>
                    </a14:imgEffect>
                  </a14:imgLayer>
                </a14:imgProps>
              </a:ext>
            </a:extLst>
          </a:blip>
          <a:srcRect l="18302" t="3290" r="18289" b="13767"/>
          <a:stretch>
            <a:fillRect/>
          </a:stretch>
        </p:blipFill>
        <p:spPr bwMode="auto">
          <a:xfrm>
            <a:off x="0" y="0"/>
            <a:ext cx="9144000" cy="6858000"/>
          </a:xfrm>
          <a:prstGeom prst="rect">
            <a:avLst/>
          </a:prstGeom>
          <a:noFill/>
        </p:spPr>
      </p:pic>
      <p:sp>
        <p:nvSpPr>
          <p:cNvPr id="3" name="Title 2"/>
          <p:cNvSpPr>
            <a:spLocks noGrp="1"/>
          </p:cNvSpPr>
          <p:nvPr>
            <p:ph type="title"/>
          </p:nvPr>
        </p:nvSpPr>
        <p:spPr/>
        <p:txBody>
          <a:bodyPr/>
          <a:lstStyle/>
          <a:p>
            <a:r>
              <a:rPr lang="en-US" sz="5400" dirty="0">
                <a:solidFill>
                  <a:srgbClr val="FFD629"/>
                </a:solidFill>
              </a:rPr>
              <a:t>How to make connections?</a:t>
            </a:r>
            <a:endParaRPr lang="en-CA" sz="5400" dirty="0"/>
          </a:p>
        </p:txBody>
      </p:sp>
    </p:spTree>
  </p:cSld>
  <p:clrMapOvr>
    <a:masterClrMapping/>
  </p:clrMapOvr>
  <p:transition spd="med" advClick="0">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9" name="Oval 8"/>
          <p:cNvSpPr/>
          <p:nvPr/>
        </p:nvSpPr>
        <p:spPr bwMode="auto">
          <a:xfrm>
            <a:off x="745959" y="2538663"/>
            <a:ext cx="2875546" cy="3098967"/>
          </a:xfrm>
          <a:prstGeom prst="ellipse">
            <a:avLst/>
          </a:prstGeom>
          <a:solidFill>
            <a:srgbClr val="0099CC">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Plan</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3" name="Oval 12"/>
          <p:cNvSpPr/>
          <p:nvPr/>
        </p:nvSpPr>
        <p:spPr bwMode="auto">
          <a:xfrm>
            <a:off x="2967789" y="1143001"/>
            <a:ext cx="2542673" cy="2395119"/>
          </a:xfrm>
          <a:prstGeom prst="ellipse">
            <a:avLst/>
          </a:prstGeom>
          <a:solidFill>
            <a:schemeClr val="accent2">
              <a:lumMod val="75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Test</a:t>
            </a:r>
          </a:p>
        </p:txBody>
      </p:sp>
      <p:sp>
        <p:nvSpPr>
          <p:cNvPr id="14" name="Oval 13"/>
          <p:cNvSpPr/>
          <p:nvPr/>
        </p:nvSpPr>
        <p:spPr bwMode="auto">
          <a:xfrm>
            <a:off x="4925629" y="2062584"/>
            <a:ext cx="3327330" cy="2971798"/>
          </a:xfrm>
          <a:prstGeom prst="ellipse">
            <a:avLst/>
          </a:prstGeom>
          <a:solidFill>
            <a:srgbClr val="00B05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Input</a:t>
            </a:r>
          </a:p>
        </p:txBody>
      </p:sp>
      <p:sp>
        <p:nvSpPr>
          <p:cNvPr id="15" name="Oval 14"/>
          <p:cNvSpPr/>
          <p:nvPr/>
        </p:nvSpPr>
        <p:spPr bwMode="auto">
          <a:xfrm>
            <a:off x="3597442" y="4477089"/>
            <a:ext cx="2892293" cy="2395119"/>
          </a:xfrm>
          <a:prstGeom prst="ellipse">
            <a:avLst/>
          </a:prstGeom>
          <a:solidFill>
            <a:schemeClr val="bg2">
              <a:lumMod val="50000"/>
              <a:lumOff val="50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Assign Meaning</a:t>
            </a:r>
          </a:p>
        </p:txBody>
      </p:sp>
      <p:sp>
        <p:nvSpPr>
          <p:cNvPr id="2" name="Title 1"/>
          <p:cNvSpPr>
            <a:spLocks noGrp="1"/>
          </p:cNvSpPr>
          <p:nvPr>
            <p:ph type="title"/>
          </p:nvPr>
        </p:nvSpPr>
        <p:spPr>
          <a:xfrm>
            <a:off x="0" y="-10362"/>
            <a:ext cx="9144000" cy="1143000"/>
          </a:xfrm>
        </p:spPr>
        <p:txBody>
          <a:bodyPr/>
          <a:lstStyle/>
          <a:p>
            <a:r>
              <a:rPr lang="en-US" sz="5400" dirty="0"/>
              <a:t>Let me do it!</a:t>
            </a:r>
          </a:p>
        </p:txBody>
      </p:sp>
      <p:sp>
        <p:nvSpPr>
          <p:cNvPr id="17" name="TextBox 16"/>
          <p:cNvSpPr txBox="1"/>
          <p:nvPr/>
        </p:nvSpPr>
        <p:spPr>
          <a:xfrm>
            <a:off x="180474" y="6333482"/>
            <a:ext cx="500513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Zull</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J. </a:t>
            </a: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Art of Changing the Brain. 2002</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Arrow: Circular 15"/>
          <p:cNvSpPr/>
          <p:nvPr/>
        </p:nvSpPr>
        <p:spPr bwMode="auto">
          <a:xfrm rot="19927635">
            <a:off x="3366830" y="3093204"/>
            <a:ext cx="1885945" cy="1828800"/>
          </a:xfrm>
          <a:prstGeom prst="circularArrow">
            <a:avLst>
              <a:gd name="adj1" fmla="val 12500"/>
              <a:gd name="adj2" fmla="val 1142319"/>
              <a:gd name="adj3" fmla="val 20457681"/>
              <a:gd name="adj4" fmla="val 2170521"/>
              <a:gd name="adj5" fmla="val 12500"/>
            </a:avLst>
          </a:prstGeom>
          <a:solidFill>
            <a:schemeClr val="accent1"/>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Tree>
    <p:extLst>
      <p:ext uri="{BB962C8B-B14F-4D97-AF65-F5344CB8AC3E}">
        <p14:creationId xmlns:p14="http://schemas.microsoft.com/office/powerpoint/2010/main" val="1929317407"/>
      </p:ext>
    </p:extLst>
  </p:cSld>
  <p:clrMapOvr>
    <a:masterClrMapping/>
  </p:clrMapOvr>
  <p:transition spd="med" advClick="0">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86000" contrast="-48000"/>
                    </a14:imgEffect>
                  </a14:imgLayer>
                </a14:imgProps>
              </a:ext>
            </a:extLst>
          </a:blip>
          <a:srcRect l="18302" t="3290" r="18289" b="13767"/>
          <a:stretch>
            <a:fillRect/>
          </a:stretch>
        </p:blipFill>
        <p:spPr bwMode="auto">
          <a:xfrm>
            <a:off x="0" y="0"/>
            <a:ext cx="9144000" cy="6858000"/>
          </a:xfrm>
          <a:prstGeom prst="rect">
            <a:avLst/>
          </a:prstGeom>
          <a:noFill/>
        </p:spPr>
      </p:pic>
      <p:sp>
        <p:nvSpPr>
          <p:cNvPr id="3" name="Title 2"/>
          <p:cNvSpPr>
            <a:spLocks noGrp="1"/>
          </p:cNvSpPr>
          <p:nvPr>
            <p:ph type="title"/>
          </p:nvPr>
        </p:nvSpPr>
        <p:spPr>
          <a:xfrm>
            <a:off x="0" y="8298"/>
            <a:ext cx="9144000" cy="1131570"/>
          </a:xfrm>
        </p:spPr>
        <p:txBody>
          <a:bodyPr/>
          <a:lstStyle/>
          <a:p>
            <a:r>
              <a:rPr lang="en-US" sz="5400" dirty="0">
                <a:solidFill>
                  <a:srgbClr val="FFD629"/>
                </a:solidFill>
              </a:rPr>
              <a:t>How to make connections?</a:t>
            </a:r>
            <a:endParaRPr lang="en-CA" sz="5400" dirty="0"/>
          </a:p>
        </p:txBody>
      </p:sp>
      <p:sp>
        <p:nvSpPr>
          <p:cNvPr id="4" name="Content Placeholder 3"/>
          <p:cNvSpPr>
            <a:spLocks noGrp="1"/>
          </p:cNvSpPr>
          <p:nvPr>
            <p:ph idx="1"/>
          </p:nvPr>
        </p:nvSpPr>
        <p:spPr>
          <a:xfrm>
            <a:off x="824023" y="2126512"/>
            <a:ext cx="7495953" cy="4541592"/>
          </a:xfrm>
        </p:spPr>
        <p:txBody>
          <a:bodyPr/>
          <a:lstStyle/>
          <a:p>
            <a:pPr marL="0" indent="0" algn="ctr">
              <a:buNone/>
            </a:pPr>
            <a:r>
              <a:rPr lang="en-US" sz="4400" dirty="0"/>
              <a:t>Students must create connections </a:t>
            </a:r>
            <a:r>
              <a:rPr lang="en-US" sz="4400" dirty="0">
                <a:solidFill>
                  <a:srgbClr val="92D050"/>
                </a:solidFill>
              </a:rPr>
              <a:t>themselves</a:t>
            </a:r>
            <a:r>
              <a:rPr lang="en-US" sz="4400" dirty="0"/>
              <a:t>.</a:t>
            </a:r>
            <a:endParaRPr lang="en-CA" sz="4400" dirty="0"/>
          </a:p>
        </p:txBody>
      </p:sp>
    </p:spTree>
    <p:extLst>
      <p:ext uri="{BB962C8B-B14F-4D97-AF65-F5344CB8AC3E}">
        <p14:creationId xmlns:p14="http://schemas.microsoft.com/office/powerpoint/2010/main" val="2527278281"/>
      </p:ext>
    </p:extLst>
  </p:cSld>
  <p:clrMapOvr>
    <a:masterClrMapping/>
  </p:clrMapOvr>
  <p:transition spd="med" advClick="0">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ueller Teacher">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1196392" y="186813"/>
            <a:ext cx="11869153" cy="6671187"/>
          </a:xfrm>
          <a:prstGeom prst="rect">
            <a:avLst/>
          </a:prstGeom>
        </p:spPr>
      </p:pic>
      <p:sp>
        <p:nvSpPr>
          <p:cNvPr id="2" name="Title 1"/>
          <p:cNvSpPr>
            <a:spLocks noGrp="1"/>
          </p:cNvSpPr>
          <p:nvPr>
            <p:ph type="title"/>
          </p:nvPr>
        </p:nvSpPr>
        <p:spPr/>
        <p:txBody>
          <a:bodyPr/>
          <a:lstStyle/>
          <a:p>
            <a:r>
              <a:rPr lang="en-US" dirty="0"/>
              <a:t>How to make connections?</a:t>
            </a:r>
          </a:p>
        </p:txBody>
      </p:sp>
    </p:spTree>
    <p:extLst>
      <p:ext uri="{BB962C8B-B14F-4D97-AF65-F5344CB8AC3E}">
        <p14:creationId xmlns:p14="http://schemas.microsoft.com/office/powerpoint/2010/main" val="1318310511"/>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8" name="Oval 7"/>
          <p:cNvSpPr/>
          <p:nvPr/>
        </p:nvSpPr>
        <p:spPr bwMode="auto">
          <a:xfrm>
            <a:off x="745959" y="2538663"/>
            <a:ext cx="2875546" cy="3098967"/>
          </a:xfrm>
          <a:prstGeom prst="ellipse">
            <a:avLst/>
          </a:prstGeom>
          <a:solidFill>
            <a:srgbClr val="0099CC">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Plan</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0" name="Oval 9"/>
          <p:cNvSpPr/>
          <p:nvPr/>
        </p:nvSpPr>
        <p:spPr bwMode="auto">
          <a:xfrm>
            <a:off x="2967789" y="1143001"/>
            <a:ext cx="2542673" cy="2395119"/>
          </a:xfrm>
          <a:prstGeom prst="ellipse">
            <a:avLst/>
          </a:prstGeom>
          <a:solidFill>
            <a:schemeClr val="accent2">
              <a:lumMod val="75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Test</a:t>
            </a:r>
          </a:p>
        </p:txBody>
      </p:sp>
      <p:sp>
        <p:nvSpPr>
          <p:cNvPr id="11" name="Oval 10"/>
          <p:cNvSpPr/>
          <p:nvPr/>
        </p:nvSpPr>
        <p:spPr bwMode="auto">
          <a:xfrm>
            <a:off x="4925629" y="2062584"/>
            <a:ext cx="3327330" cy="2971798"/>
          </a:xfrm>
          <a:prstGeom prst="ellipse">
            <a:avLst/>
          </a:prstGeom>
          <a:solidFill>
            <a:srgbClr val="00B05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Input</a:t>
            </a:r>
          </a:p>
        </p:txBody>
      </p:sp>
      <p:sp>
        <p:nvSpPr>
          <p:cNvPr id="12" name="Oval 11"/>
          <p:cNvSpPr/>
          <p:nvPr/>
        </p:nvSpPr>
        <p:spPr bwMode="auto">
          <a:xfrm>
            <a:off x="3597442" y="4477089"/>
            <a:ext cx="2892293" cy="2395119"/>
          </a:xfrm>
          <a:prstGeom prst="ellipse">
            <a:avLst/>
          </a:prstGeom>
          <a:solidFill>
            <a:schemeClr val="bg2">
              <a:lumMod val="50000"/>
              <a:lumOff val="50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Assign Meaning</a:t>
            </a:r>
          </a:p>
        </p:txBody>
      </p:sp>
      <p:sp>
        <p:nvSpPr>
          <p:cNvPr id="13" name="TextBox 12"/>
          <p:cNvSpPr txBox="1"/>
          <p:nvPr/>
        </p:nvSpPr>
        <p:spPr>
          <a:xfrm>
            <a:off x="180474" y="6333482"/>
            <a:ext cx="500513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Zull</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J. </a:t>
            </a: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Art of Changing the Brain. 2002</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title"/>
          </p:nvPr>
        </p:nvSpPr>
        <p:spPr>
          <a:xfrm>
            <a:off x="0" y="-10362"/>
            <a:ext cx="9144000" cy="1167569"/>
          </a:xfrm>
        </p:spPr>
        <p:txBody>
          <a:bodyPr/>
          <a:lstStyle/>
          <a:p>
            <a:r>
              <a:rPr lang="en-US" dirty="0"/>
              <a:t>How to make connections?</a:t>
            </a:r>
          </a:p>
        </p:txBody>
      </p:sp>
      <p:sp>
        <p:nvSpPr>
          <p:cNvPr id="18" name="Arrow: Down 17"/>
          <p:cNvSpPr/>
          <p:nvPr/>
        </p:nvSpPr>
        <p:spPr bwMode="auto">
          <a:xfrm rot="2780460">
            <a:off x="7110233" y="1282700"/>
            <a:ext cx="1079529" cy="2237102"/>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vert270"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More!</a:t>
            </a:r>
          </a:p>
        </p:txBody>
      </p:sp>
      <p:sp>
        <p:nvSpPr>
          <p:cNvPr id="19" name="Arrow: Down 18"/>
          <p:cNvSpPr/>
          <p:nvPr/>
        </p:nvSpPr>
        <p:spPr bwMode="auto">
          <a:xfrm rot="2780460">
            <a:off x="7546058" y="2351615"/>
            <a:ext cx="1154242" cy="2064789"/>
          </a:xfrm>
          <a:prstGeom prst="downArrow">
            <a:avLst>
              <a:gd name="adj1" fmla="val 44419"/>
              <a:gd name="adj2" fmla="val 49178"/>
            </a:avLst>
          </a:prstGeom>
          <a:solidFill>
            <a:srgbClr val="FF0000"/>
          </a:solidFill>
          <a:ln w="9525" cap="flat" cmpd="sng" algn="ctr">
            <a:solidFill>
              <a:srgbClr val="FF0000"/>
            </a:solidFill>
            <a:prstDash val="solid"/>
            <a:round/>
            <a:headEnd type="none" w="med" len="med"/>
            <a:tailEnd type="none" w="med" len="med"/>
          </a:ln>
          <a:effectLst/>
        </p:spPr>
        <p:txBody>
          <a:bodyPr vert="vert270"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More!!</a:t>
            </a:r>
          </a:p>
        </p:txBody>
      </p:sp>
      <p:sp>
        <p:nvSpPr>
          <p:cNvPr id="20" name="Arrow: Down 19"/>
          <p:cNvSpPr/>
          <p:nvPr/>
        </p:nvSpPr>
        <p:spPr bwMode="auto">
          <a:xfrm rot="2780460">
            <a:off x="6262838" y="803744"/>
            <a:ext cx="1075207" cy="2351723"/>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vert270"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More</a:t>
            </a:r>
          </a:p>
        </p:txBody>
      </p:sp>
    </p:spTree>
    <p:extLst>
      <p:ext uri="{BB962C8B-B14F-4D97-AF65-F5344CB8AC3E}">
        <p14:creationId xmlns:p14="http://schemas.microsoft.com/office/powerpoint/2010/main" val="3614755082"/>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8" name="Oval 7"/>
          <p:cNvSpPr/>
          <p:nvPr/>
        </p:nvSpPr>
        <p:spPr bwMode="auto">
          <a:xfrm>
            <a:off x="745959" y="2538663"/>
            <a:ext cx="2875546" cy="3098967"/>
          </a:xfrm>
          <a:prstGeom prst="ellipse">
            <a:avLst/>
          </a:prstGeom>
          <a:solidFill>
            <a:srgbClr val="0099CC">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Will to live fading</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0" name="Oval 9"/>
          <p:cNvSpPr/>
          <p:nvPr/>
        </p:nvSpPr>
        <p:spPr bwMode="auto">
          <a:xfrm>
            <a:off x="2640562" y="1143001"/>
            <a:ext cx="2982303" cy="2395119"/>
          </a:xfrm>
          <a:prstGeom prst="ellipse">
            <a:avLst/>
          </a:prstGeom>
          <a:solidFill>
            <a:schemeClr val="accent2">
              <a:lumMod val="75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ZZzzz</a:t>
            </a: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p>
        </p:txBody>
      </p:sp>
      <p:sp>
        <p:nvSpPr>
          <p:cNvPr id="11" name="Oval 10"/>
          <p:cNvSpPr/>
          <p:nvPr/>
        </p:nvSpPr>
        <p:spPr bwMode="auto">
          <a:xfrm>
            <a:off x="4925629" y="2062584"/>
            <a:ext cx="3327330" cy="2971798"/>
          </a:xfrm>
          <a:prstGeom prst="ellipse">
            <a:avLst/>
          </a:prstGeom>
          <a:solidFill>
            <a:srgbClr val="00B05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Input</a:t>
            </a:r>
          </a:p>
        </p:txBody>
      </p:sp>
      <p:sp>
        <p:nvSpPr>
          <p:cNvPr id="12" name="Oval 11"/>
          <p:cNvSpPr/>
          <p:nvPr/>
        </p:nvSpPr>
        <p:spPr bwMode="auto">
          <a:xfrm>
            <a:off x="3742727" y="4388000"/>
            <a:ext cx="3442996" cy="2395119"/>
          </a:xfrm>
          <a:prstGeom prst="ellipse">
            <a:avLst/>
          </a:prstGeom>
          <a:solidFill>
            <a:schemeClr val="bg2">
              <a:lumMod val="50000"/>
              <a:lumOff val="50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No meaning or interest</a:t>
            </a:r>
          </a:p>
        </p:txBody>
      </p:sp>
      <p:sp>
        <p:nvSpPr>
          <p:cNvPr id="2" name="Title 1"/>
          <p:cNvSpPr>
            <a:spLocks noGrp="1"/>
          </p:cNvSpPr>
          <p:nvPr>
            <p:ph type="title"/>
          </p:nvPr>
        </p:nvSpPr>
        <p:spPr>
          <a:xfrm>
            <a:off x="0" y="-10362"/>
            <a:ext cx="9144000" cy="1167569"/>
          </a:xfrm>
        </p:spPr>
        <p:txBody>
          <a:bodyPr/>
          <a:lstStyle/>
          <a:p>
            <a:r>
              <a:rPr lang="en-US" dirty="0"/>
              <a:t>How to make connections?</a:t>
            </a:r>
          </a:p>
        </p:txBody>
      </p:sp>
      <p:sp>
        <p:nvSpPr>
          <p:cNvPr id="18" name="Arrow: Down 17"/>
          <p:cNvSpPr/>
          <p:nvPr/>
        </p:nvSpPr>
        <p:spPr bwMode="auto">
          <a:xfrm rot="2780460">
            <a:off x="7110233" y="1282700"/>
            <a:ext cx="1079529" cy="2237102"/>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vert270"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More!</a:t>
            </a:r>
          </a:p>
        </p:txBody>
      </p:sp>
      <p:sp>
        <p:nvSpPr>
          <p:cNvPr id="19" name="Arrow: Down 18"/>
          <p:cNvSpPr/>
          <p:nvPr/>
        </p:nvSpPr>
        <p:spPr bwMode="auto">
          <a:xfrm rot="2780460">
            <a:off x="7546058" y="2351615"/>
            <a:ext cx="1154242" cy="2064789"/>
          </a:xfrm>
          <a:prstGeom prst="downArrow">
            <a:avLst>
              <a:gd name="adj1" fmla="val 44419"/>
              <a:gd name="adj2" fmla="val 49178"/>
            </a:avLst>
          </a:prstGeom>
          <a:solidFill>
            <a:srgbClr val="FF0000"/>
          </a:solidFill>
          <a:ln w="9525" cap="flat" cmpd="sng" algn="ctr">
            <a:solidFill>
              <a:srgbClr val="FF0000"/>
            </a:solidFill>
            <a:prstDash val="solid"/>
            <a:round/>
            <a:headEnd type="none" w="med" len="med"/>
            <a:tailEnd type="none" w="med" len="med"/>
          </a:ln>
          <a:effectLst/>
        </p:spPr>
        <p:txBody>
          <a:bodyPr vert="vert270"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More!!</a:t>
            </a:r>
          </a:p>
        </p:txBody>
      </p:sp>
      <p:sp>
        <p:nvSpPr>
          <p:cNvPr id="20" name="Arrow: Down 19"/>
          <p:cNvSpPr/>
          <p:nvPr/>
        </p:nvSpPr>
        <p:spPr bwMode="auto">
          <a:xfrm rot="2780460">
            <a:off x="6262838" y="803744"/>
            <a:ext cx="1075207" cy="2351723"/>
          </a:xfrm>
          <a:prstGeom prst="downArrow">
            <a:avLst/>
          </a:prstGeom>
          <a:solidFill>
            <a:srgbClr val="FF0000"/>
          </a:solidFill>
          <a:ln w="9525" cap="flat" cmpd="sng" algn="ctr">
            <a:solidFill>
              <a:srgbClr val="FF0000"/>
            </a:solidFill>
            <a:prstDash val="solid"/>
            <a:round/>
            <a:headEnd type="none" w="med" len="med"/>
            <a:tailEnd type="none" w="med" len="med"/>
          </a:ln>
          <a:effectLst/>
        </p:spPr>
        <p:txBody>
          <a:bodyPr vert="vert270"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More</a:t>
            </a:r>
          </a:p>
        </p:txBody>
      </p:sp>
    </p:spTree>
    <p:extLst>
      <p:ext uri="{BB962C8B-B14F-4D97-AF65-F5344CB8AC3E}">
        <p14:creationId xmlns:p14="http://schemas.microsoft.com/office/powerpoint/2010/main" val="1602309706"/>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Exciting Demos!</a:t>
            </a:r>
          </a:p>
        </p:txBody>
      </p:sp>
      <p:pic>
        <p:nvPicPr>
          <p:cNvPr id="7" name="Polarization Demo">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95249" y="1151298"/>
            <a:ext cx="8924925" cy="5020270"/>
          </a:xfrm>
        </p:spPr>
      </p:pic>
    </p:spTree>
    <p:extLst>
      <p:ext uri="{BB962C8B-B14F-4D97-AF65-F5344CB8AC3E}">
        <p14:creationId xmlns:p14="http://schemas.microsoft.com/office/powerpoint/2010/main" val="2082757225"/>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Educational Demos!</a:t>
            </a:r>
          </a:p>
        </p:txBody>
      </p:sp>
      <p:sp>
        <p:nvSpPr>
          <p:cNvPr id="4" name="Content Placeholder 3"/>
          <p:cNvSpPr>
            <a:spLocks noGrp="1"/>
          </p:cNvSpPr>
          <p:nvPr>
            <p:ph idx="1"/>
          </p:nvPr>
        </p:nvSpPr>
        <p:spPr/>
        <p:txBody>
          <a:bodyPr/>
          <a:lstStyle/>
          <a:p>
            <a:pPr marL="0" indent="0" algn="ctr">
              <a:buNone/>
            </a:pPr>
            <a:r>
              <a:rPr lang="en-US" sz="3600" dirty="0"/>
              <a:t>Try to make demos educational:</a:t>
            </a:r>
          </a:p>
          <a:p>
            <a:pPr marL="0" indent="0" algn="ctr">
              <a:buNone/>
            </a:pPr>
            <a:r>
              <a:rPr lang="en-US" sz="4400" dirty="0">
                <a:solidFill>
                  <a:srgbClr val="92D050"/>
                </a:solidFill>
              </a:rPr>
              <a:t>Predict</a:t>
            </a:r>
          </a:p>
          <a:p>
            <a:pPr marL="0" indent="0" algn="ctr">
              <a:buNone/>
            </a:pPr>
            <a:r>
              <a:rPr lang="en-US" sz="4400" dirty="0">
                <a:solidFill>
                  <a:srgbClr val="92D050"/>
                </a:solidFill>
              </a:rPr>
              <a:t>Observe</a:t>
            </a:r>
          </a:p>
          <a:p>
            <a:pPr marL="0" indent="0" algn="ctr">
              <a:buNone/>
            </a:pPr>
            <a:r>
              <a:rPr lang="en-US" sz="4400" dirty="0">
                <a:solidFill>
                  <a:srgbClr val="92D050"/>
                </a:solidFill>
              </a:rPr>
              <a:t>Explain</a:t>
            </a:r>
          </a:p>
          <a:p>
            <a:pPr marL="0" indent="0" algn="ctr">
              <a:buNone/>
            </a:pPr>
            <a:r>
              <a:rPr lang="en-US" sz="3600" dirty="0"/>
              <a:t>Confront misconceptions!</a:t>
            </a:r>
          </a:p>
          <a:p>
            <a:pPr marL="0" indent="0" algn="ctr">
              <a:buNone/>
            </a:pPr>
            <a:r>
              <a:rPr lang="en-US" sz="3600" dirty="0">
                <a:solidFill>
                  <a:srgbClr val="FFD629"/>
                </a:solidFill>
              </a:rPr>
              <a:t>Elicit</a:t>
            </a:r>
            <a:r>
              <a:rPr lang="en-US" sz="3600" dirty="0"/>
              <a:t> </a:t>
            </a:r>
            <a:r>
              <a:rPr lang="en-US" sz="3600" dirty="0">
                <a:sym typeface="Symbol" panose="05050102010706020507" pitchFamily="18" charset="2"/>
              </a:rPr>
              <a:t> </a:t>
            </a:r>
            <a:r>
              <a:rPr lang="en-US" sz="3600" dirty="0">
                <a:solidFill>
                  <a:srgbClr val="FFD629"/>
                </a:solidFill>
                <a:sym typeface="Symbol" panose="05050102010706020507" pitchFamily="18" charset="2"/>
              </a:rPr>
              <a:t>Confront</a:t>
            </a:r>
            <a:r>
              <a:rPr lang="en-US" sz="3600" dirty="0">
                <a:sym typeface="Symbol" panose="05050102010706020507" pitchFamily="18" charset="2"/>
              </a:rPr>
              <a:t>  </a:t>
            </a:r>
            <a:r>
              <a:rPr lang="en-US" sz="3600" dirty="0">
                <a:solidFill>
                  <a:srgbClr val="FFD629"/>
                </a:solidFill>
                <a:sym typeface="Symbol" panose="05050102010706020507" pitchFamily="18" charset="2"/>
              </a:rPr>
              <a:t>Resolve</a:t>
            </a:r>
            <a:endParaRPr lang="en-US" sz="3600" dirty="0">
              <a:solidFill>
                <a:srgbClr val="FFD629"/>
              </a:solidFill>
            </a:endParaRPr>
          </a:p>
        </p:txBody>
      </p:sp>
    </p:spTree>
    <p:extLst>
      <p:ext uri="{BB962C8B-B14F-4D97-AF65-F5344CB8AC3E}">
        <p14:creationId xmlns:p14="http://schemas.microsoft.com/office/powerpoint/2010/main" val="826793434"/>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fade">
                                      <p:cBhvr>
                                        <p:cTn id="2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Educational Demos!</a:t>
            </a:r>
          </a:p>
        </p:txBody>
      </p:sp>
      <p:pic>
        <p:nvPicPr>
          <p:cNvPr id="3" name="Picture 2"/>
          <p:cNvPicPr>
            <a:picLocks noChangeAspect="1"/>
          </p:cNvPicPr>
          <p:nvPr/>
        </p:nvPicPr>
        <p:blipFill>
          <a:blip r:embed="rId2"/>
          <a:stretch>
            <a:fillRect/>
          </a:stretch>
        </p:blipFill>
        <p:spPr>
          <a:xfrm>
            <a:off x="0" y="1151298"/>
            <a:ext cx="9144000" cy="5242546"/>
          </a:xfrm>
          <a:prstGeom prst="rect">
            <a:avLst/>
          </a:prstGeom>
        </p:spPr>
      </p:pic>
      <p:sp>
        <p:nvSpPr>
          <p:cNvPr id="5" name="Rectangle 4"/>
          <p:cNvSpPr/>
          <p:nvPr/>
        </p:nvSpPr>
        <p:spPr bwMode="auto">
          <a:xfrm>
            <a:off x="6167535" y="4683967"/>
            <a:ext cx="2752530" cy="165151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6" name="Rectangle: Rounded Corners 5"/>
          <p:cNvSpPr/>
          <p:nvPr/>
        </p:nvSpPr>
        <p:spPr bwMode="auto">
          <a:xfrm>
            <a:off x="382555" y="1968759"/>
            <a:ext cx="3984172" cy="1119674"/>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7" name="Rectangle: Rounded Corners 6"/>
          <p:cNvSpPr/>
          <p:nvPr/>
        </p:nvSpPr>
        <p:spPr bwMode="auto">
          <a:xfrm>
            <a:off x="4819261" y="1860263"/>
            <a:ext cx="3984172" cy="938921"/>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8" name="Rectangle: Rounded Corners 7"/>
          <p:cNvSpPr/>
          <p:nvPr/>
        </p:nvSpPr>
        <p:spPr bwMode="auto">
          <a:xfrm>
            <a:off x="340566" y="4683967"/>
            <a:ext cx="5710335" cy="830425"/>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cxnSp>
        <p:nvCxnSpPr>
          <p:cNvPr id="9" name="Straight Connector 8"/>
          <p:cNvCxnSpPr>
            <a:cxnSpLocks/>
          </p:cNvCxnSpPr>
          <p:nvPr/>
        </p:nvCxnSpPr>
        <p:spPr bwMode="auto">
          <a:xfrm flipV="1">
            <a:off x="1157469" y="3252486"/>
            <a:ext cx="2083442" cy="544011"/>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1" name="Straight Connector 10"/>
          <p:cNvCxnSpPr>
            <a:cxnSpLocks/>
          </p:cNvCxnSpPr>
          <p:nvPr/>
        </p:nvCxnSpPr>
        <p:spPr bwMode="auto">
          <a:xfrm flipV="1">
            <a:off x="5078185" y="3252486"/>
            <a:ext cx="2155549" cy="1"/>
          </a:xfrm>
          <a:prstGeom prst="line">
            <a:avLst/>
          </a:prstGeom>
          <a:solidFill>
            <a:schemeClr val="accent1"/>
          </a:solidFill>
          <a:ln w="76200" cap="flat" cmpd="sng" algn="ctr">
            <a:solidFill>
              <a:srgbClr val="00B0F0"/>
            </a:solidFill>
            <a:prstDash val="solid"/>
            <a:round/>
            <a:headEnd type="none" w="med" len="med"/>
            <a:tailEnd type="none" w="med" len="med"/>
          </a:ln>
          <a:effectLst/>
        </p:spPr>
      </p:cxnSp>
    </p:spTree>
    <p:extLst>
      <p:ext uri="{BB962C8B-B14F-4D97-AF65-F5344CB8AC3E}">
        <p14:creationId xmlns:p14="http://schemas.microsoft.com/office/powerpoint/2010/main" val="991972104"/>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it's not about y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693" y="442292"/>
            <a:ext cx="6238554" cy="6004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632760"/>
      </p:ext>
    </p:extLst>
  </p:cSld>
  <p:clrMapOvr>
    <a:masterClrMapping/>
  </p:clrMapOvr>
  <p:transition spd="med" advClick="0">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Educational Demos!</a:t>
            </a:r>
          </a:p>
        </p:txBody>
      </p:sp>
      <p:sp>
        <p:nvSpPr>
          <p:cNvPr id="4" name="Content Placeholder 3"/>
          <p:cNvSpPr>
            <a:spLocks noGrp="1"/>
          </p:cNvSpPr>
          <p:nvPr>
            <p:ph idx="1"/>
          </p:nvPr>
        </p:nvSpPr>
        <p:spPr/>
        <p:txBody>
          <a:bodyPr/>
          <a:lstStyle/>
          <a:p>
            <a:pPr marL="0" indent="0" algn="ctr">
              <a:buNone/>
            </a:pPr>
            <a:r>
              <a:rPr lang="en-US" sz="4000" dirty="0"/>
              <a:t>What do students learn from this experience?</a:t>
            </a:r>
          </a:p>
        </p:txBody>
      </p:sp>
      <p:pic>
        <p:nvPicPr>
          <p:cNvPr id="9" name="Picture 8"/>
          <p:cNvPicPr>
            <a:picLocks noChangeAspect="1"/>
          </p:cNvPicPr>
          <p:nvPr/>
        </p:nvPicPr>
        <p:blipFill rotWithShape="1">
          <a:blip r:embed="rId2"/>
          <a:srcRect l="1729" t="16213" r="3456" b="7183"/>
          <a:stretch/>
        </p:blipFill>
        <p:spPr>
          <a:xfrm>
            <a:off x="0" y="2630310"/>
            <a:ext cx="9144000" cy="4227690"/>
          </a:xfrm>
          <a:prstGeom prst="rect">
            <a:avLst/>
          </a:prstGeom>
        </p:spPr>
      </p:pic>
    </p:spTree>
    <p:extLst>
      <p:ext uri="{BB962C8B-B14F-4D97-AF65-F5344CB8AC3E}">
        <p14:creationId xmlns:p14="http://schemas.microsoft.com/office/powerpoint/2010/main" val="3672755577"/>
      </p:ext>
    </p:extLst>
  </p:cSld>
  <p:clrMapOvr>
    <a:masterClrMapping/>
  </p:clrMapOvr>
  <p:transition spd="med" advClick="0">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p:cNvPicPr>
            <a:picLocks noChangeAspect="1" noChangeArrowheads="1"/>
          </p:cNvPicPr>
          <p:nvPr/>
        </p:nvPicPr>
        <p:blipFill>
          <a:blip r:embed="rId2" cstate="print"/>
          <a:srcRect l="18302" t="3290" r="18289" b="13767"/>
          <a:stretch>
            <a:fillRect/>
          </a:stretch>
        </p:blipFill>
        <p:spPr bwMode="auto">
          <a:xfrm>
            <a:off x="0" y="1"/>
            <a:ext cx="9144000" cy="6858000"/>
          </a:xfrm>
          <a:prstGeom prst="rect">
            <a:avLst/>
          </a:prstGeom>
          <a:noFill/>
        </p:spPr>
      </p:pic>
      <p:sp>
        <p:nvSpPr>
          <p:cNvPr id="2" name="Title 1"/>
          <p:cNvSpPr>
            <a:spLocks noGrp="1"/>
          </p:cNvSpPr>
          <p:nvPr>
            <p:ph type="title"/>
          </p:nvPr>
        </p:nvSpPr>
        <p:spPr/>
        <p:txBody>
          <a:bodyPr/>
          <a:lstStyle/>
          <a:p>
            <a:r>
              <a:rPr lang="en-US" dirty="0"/>
              <a:t>Educational Demos?</a:t>
            </a:r>
          </a:p>
        </p:txBody>
      </p:sp>
      <p:sp>
        <p:nvSpPr>
          <p:cNvPr id="6" name="Oval 5"/>
          <p:cNvSpPr/>
          <p:nvPr/>
        </p:nvSpPr>
        <p:spPr bwMode="auto">
          <a:xfrm>
            <a:off x="3754016" y="4462881"/>
            <a:ext cx="3685362" cy="2395119"/>
          </a:xfrm>
          <a:prstGeom prst="ellipse">
            <a:avLst/>
          </a:prstGeom>
          <a:solidFill>
            <a:schemeClr val="bg2">
              <a:lumMod val="50000"/>
              <a:lumOff val="50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Activate physics</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experience</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7" name="Oval 6"/>
          <p:cNvSpPr/>
          <p:nvPr/>
        </p:nvSpPr>
        <p:spPr bwMode="auto">
          <a:xfrm>
            <a:off x="457200" y="2538663"/>
            <a:ext cx="3381022" cy="3098967"/>
          </a:xfrm>
          <a:prstGeom prst="ellipse">
            <a:avLst/>
          </a:prstGeom>
          <a:solidFill>
            <a:srgbClr val="0099CC">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Use graphing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ideas</a:t>
            </a:r>
          </a:p>
        </p:txBody>
      </p:sp>
      <p:sp>
        <p:nvSpPr>
          <p:cNvPr id="8" name="Oval 7"/>
          <p:cNvSpPr/>
          <p:nvPr/>
        </p:nvSpPr>
        <p:spPr bwMode="auto">
          <a:xfrm>
            <a:off x="2370666" y="1143001"/>
            <a:ext cx="3474549" cy="2395119"/>
          </a:xfrm>
          <a:prstGeom prst="ellipse">
            <a:avLst/>
          </a:prstGeom>
          <a:solidFill>
            <a:schemeClr val="accent2">
              <a:lumMod val="75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Draw </a:t>
            </a:r>
            <a:r>
              <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prediction</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9" name="Oval 8"/>
          <p:cNvSpPr/>
          <p:nvPr/>
        </p:nvSpPr>
        <p:spPr bwMode="auto">
          <a:xfrm>
            <a:off x="5170379" y="2052221"/>
            <a:ext cx="3865337" cy="2971798"/>
          </a:xfrm>
          <a:prstGeom prst="ellipse">
            <a:avLst/>
          </a:prstGeom>
          <a:solidFill>
            <a:srgbClr val="00B05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Make a prediction?</a:t>
            </a:r>
          </a:p>
        </p:txBody>
      </p:sp>
      <p:grpSp>
        <p:nvGrpSpPr>
          <p:cNvPr id="10" name="Group 9"/>
          <p:cNvGrpSpPr/>
          <p:nvPr/>
        </p:nvGrpSpPr>
        <p:grpSpPr>
          <a:xfrm>
            <a:off x="2370666" y="5246973"/>
            <a:ext cx="2196723" cy="1098543"/>
            <a:chOff x="2901245" y="4976038"/>
            <a:chExt cx="2196723" cy="1098543"/>
          </a:xfrm>
        </p:grpSpPr>
        <p:sp>
          <p:nvSpPr>
            <p:cNvPr id="11" name="Rectangle 4"/>
            <p:cNvSpPr>
              <a:spLocks noChangeArrowheads="1"/>
            </p:cNvSpPr>
            <p:nvPr/>
          </p:nvSpPr>
          <p:spPr bwMode="auto">
            <a:xfrm>
              <a:off x="2901245" y="5366695"/>
              <a:ext cx="1383349" cy="707886"/>
            </a:xfrm>
            <a:prstGeom prst="rect">
              <a:avLst/>
            </a:prstGeom>
            <a:solidFill>
              <a:srgbClr val="000000">
                <a:alpha val="50196"/>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Times New Roman" pitchFamily="18" charset="0"/>
                  <a:cs typeface="Arial" pitchFamily="34" charset="0"/>
                </a:rPr>
                <a:t>Bad!</a:t>
              </a:r>
              <a:endParaRPr kumimoji="0" 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2" name="Oval 11"/>
            <p:cNvSpPr/>
            <p:nvPr/>
          </p:nvSpPr>
          <p:spPr bwMode="auto">
            <a:xfrm>
              <a:off x="4141038" y="4976038"/>
              <a:ext cx="956930" cy="637953"/>
            </a:xfrm>
            <a:prstGeom prst="ellipse">
              <a:avLst/>
            </a:prstGeom>
            <a:solidFill>
              <a:srgbClr val="FFC000"/>
            </a:solidFill>
            <a:ln w="9525" cap="flat" cmpd="sng" algn="ctr">
              <a:noFill/>
              <a:prstDash val="solid"/>
              <a:round/>
              <a:headEnd type="none" w="med" len="med"/>
              <a:tailEnd type="none" w="med" len="med"/>
            </a:ln>
            <a:effectLst>
              <a:glow rad="228600">
                <a:srgbClr val="FFC000">
                  <a:alpha val="86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sp>
        <p:nvSpPr>
          <p:cNvPr id="13" name="Oval 12"/>
          <p:cNvSpPr/>
          <p:nvPr/>
        </p:nvSpPr>
        <p:spPr bwMode="auto">
          <a:xfrm>
            <a:off x="5172309" y="2054146"/>
            <a:ext cx="3865337" cy="2971798"/>
          </a:xfrm>
          <a:prstGeom prst="ellipse">
            <a:avLst/>
          </a:prstGeom>
          <a:solidFill>
            <a:srgbClr val="FF000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Wrong!</a:t>
            </a:r>
          </a:p>
        </p:txBody>
      </p:sp>
    </p:spTree>
    <p:extLst>
      <p:ext uri="{BB962C8B-B14F-4D97-AF65-F5344CB8AC3E}">
        <p14:creationId xmlns:p14="http://schemas.microsoft.com/office/powerpoint/2010/main" val="552805121"/>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Problematic Demos!</a:t>
            </a:r>
          </a:p>
        </p:txBody>
      </p:sp>
      <p:sp>
        <p:nvSpPr>
          <p:cNvPr id="4" name="Content Placeholder 3"/>
          <p:cNvSpPr>
            <a:spLocks noGrp="1"/>
          </p:cNvSpPr>
          <p:nvPr>
            <p:ph idx="1"/>
          </p:nvPr>
        </p:nvSpPr>
        <p:spPr/>
        <p:txBody>
          <a:bodyPr/>
          <a:lstStyle/>
          <a:p>
            <a:pPr marL="0" indent="0" algn="ctr">
              <a:buNone/>
            </a:pPr>
            <a:r>
              <a:rPr lang="en-US" dirty="0"/>
              <a:t>Neurons that fire together wire together</a:t>
            </a:r>
          </a:p>
          <a:p>
            <a:pPr marL="0" indent="0">
              <a:buNone/>
            </a:pPr>
            <a:endParaRPr lang="en-US" dirty="0"/>
          </a:p>
          <a:p>
            <a:pPr marL="0" indent="0" algn="ctr">
              <a:buNone/>
            </a:pPr>
            <a:r>
              <a:rPr lang="en-US" dirty="0"/>
              <a:t>Use my 						I’m</a:t>
            </a:r>
          </a:p>
          <a:p>
            <a:pPr marL="0" indent="0" algn="ctr">
              <a:buNone/>
            </a:pPr>
            <a:r>
              <a:rPr lang="en-US" dirty="0"/>
              <a:t>experiences					wrong</a:t>
            </a:r>
          </a:p>
          <a:p>
            <a:pPr marL="0" indent="0">
              <a:buNone/>
            </a:pPr>
            <a:endParaRPr lang="en-US" dirty="0"/>
          </a:p>
          <a:p>
            <a:pPr marL="0" indent="0">
              <a:buNone/>
            </a:pPr>
            <a:r>
              <a:rPr lang="en-US" dirty="0"/>
              <a:t>Cognition is </a:t>
            </a:r>
            <a:r>
              <a:rPr lang="en-US" dirty="0">
                <a:solidFill>
                  <a:srgbClr val="FFD629"/>
                </a:solidFill>
              </a:rPr>
              <a:t>not</a:t>
            </a:r>
            <a:r>
              <a:rPr lang="en-US" dirty="0"/>
              <a:t> separate from emotion</a:t>
            </a:r>
          </a:p>
        </p:txBody>
      </p:sp>
      <p:grpSp>
        <p:nvGrpSpPr>
          <p:cNvPr id="13" name="Group 12"/>
          <p:cNvGrpSpPr/>
          <p:nvPr/>
        </p:nvGrpSpPr>
        <p:grpSpPr>
          <a:xfrm>
            <a:off x="2370666" y="5246973"/>
            <a:ext cx="2196723" cy="1098543"/>
            <a:chOff x="2901245" y="4976038"/>
            <a:chExt cx="2196723" cy="1098543"/>
          </a:xfrm>
        </p:grpSpPr>
        <p:sp>
          <p:nvSpPr>
            <p:cNvPr id="14" name="Rectangle 4"/>
            <p:cNvSpPr>
              <a:spLocks noChangeArrowheads="1"/>
            </p:cNvSpPr>
            <p:nvPr/>
          </p:nvSpPr>
          <p:spPr bwMode="auto">
            <a:xfrm>
              <a:off x="2901245" y="5366695"/>
              <a:ext cx="1383349" cy="707886"/>
            </a:xfrm>
            <a:prstGeom prst="rect">
              <a:avLst/>
            </a:prstGeom>
            <a:solidFill>
              <a:srgbClr val="000000">
                <a:alpha val="50196"/>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Times New Roman" pitchFamily="18" charset="0"/>
                  <a:cs typeface="Arial" pitchFamily="34" charset="0"/>
                </a:rPr>
                <a:t>Bad!</a:t>
              </a:r>
              <a:endParaRPr kumimoji="0" 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15" name="Oval 14"/>
            <p:cNvSpPr/>
            <p:nvPr/>
          </p:nvSpPr>
          <p:spPr bwMode="auto">
            <a:xfrm>
              <a:off x="4141038" y="4976038"/>
              <a:ext cx="956930" cy="637953"/>
            </a:xfrm>
            <a:prstGeom prst="ellipse">
              <a:avLst/>
            </a:prstGeom>
            <a:solidFill>
              <a:srgbClr val="FFC000"/>
            </a:solidFill>
            <a:ln w="9525" cap="flat" cmpd="sng" algn="ctr">
              <a:noFill/>
              <a:prstDash val="solid"/>
              <a:round/>
              <a:headEnd type="none" w="med" len="med"/>
              <a:tailEnd type="none" w="med" len="med"/>
            </a:ln>
            <a:effectLst>
              <a:glow rad="228600">
                <a:srgbClr val="FFC000">
                  <a:alpha val="86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sp>
        <p:nvSpPr>
          <p:cNvPr id="16" name="TextBox 15"/>
          <p:cNvSpPr txBox="1"/>
          <p:nvPr/>
        </p:nvSpPr>
        <p:spPr>
          <a:xfrm>
            <a:off x="180474" y="6333482"/>
            <a:ext cx="8816770" cy="523220"/>
          </a:xfrm>
          <a:prstGeom prst="rect">
            <a:avLst/>
          </a:prstGeom>
          <a:noFill/>
        </p:spPr>
        <p:txBody>
          <a:bodyPr wrap="square" rtlCol="0">
            <a:spAutoFit/>
          </a:bodyPr>
          <a:lstStyle/>
          <a:p>
            <a:pPr lvl="0">
              <a:defRPr/>
            </a:pPr>
            <a:r>
              <a:rPr lang="en-CA" sz="1400" b="1" dirty="0" err="1">
                <a:solidFill>
                  <a:srgbClr val="FFFFFF"/>
                </a:solidFill>
                <a:latin typeface="Arial" panose="020B0604020202020204" pitchFamily="34" charset="0"/>
                <a:cs typeface="Arial" panose="020B0604020202020204" pitchFamily="34" charset="0"/>
              </a:rPr>
              <a:t>Etkina</a:t>
            </a:r>
            <a:r>
              <a:rPr lang="en-CA" sz="1400" b="1" dirty="0">
                <a:solidFill>
                  <a:srgbClr val="FFFFFF"/>
                </a:solidFill>
                <a:latin typeface="Arial" panose="020B0604020202020204" pitchFamily="34" charset="0"/>
                <a:cs typeface="Arial" panose="020B0604020202020204" pitchFamily="34" charset="0"/>
              </a:rPr>
              <a:t>, Eugenia, and Alan Van </a:t>
            </a:r>
            <a:r>
              <a:rPr lang="en-CA" sz="1400" b="1" dirty="0" err="1">
                <a:solidFill>
                  <a:srgbClr val="FFFFFF"/>
                </a:solidFill>
                <a:latin typeface="Arial" panose="020B0604020202020204" pitchFamily="34" charset="0"/>
                <a:cs typeface="Arial" panose="020B0604020202020204" pitchFamily="34" charset="0"/>
              </a:rPr>
              <a:t>Heuvelen</a:t>
            </a:r>
            <a:r>
              <a:rPr lang="en-CA" sz="1400" b="1" dirty="0">
                <a:solidFill>
                  <a:srgbClr val="FFFFFF"/>
                </a:solidFill>
                <a:latin typeface="Arial" panose="020B0604020202020204" pitchFamily="34" charset="0"/>
                <a:cs typeface="Arial" panose="020B0604020202020204" pitchFamily="34" charset="0"/>
              </a:rPr>
              <a:t>. "Investigative science learning environment–A science process approach to learning physics." Research-based reform of university physics 1 (2007).</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 name="Arc 2"/>
          <p:cNvSpPr/>
          <p:nvPr/>
        </p:nvSpPr>
        <p:spPr bwMode="auto">
          <a:xfrm>
            <a:off x="2099735" y="2538754"/>
            <a:ext cx="5734755" cy="1140178"/>
          </a:xfrm>
          <a:prstGeom prst="arc">
            <a:avLst>
              <a:gd name="adj1" fmla="val 11399677"/>
              <a:gd name="adj2" fmla="val 20839177"/>
            </a:avLst>
          </a:prstGeom>
          <a:noFill/>
          <a:ln w="12700" cap="flat" cmpd="sng" algn="ctr">
            <a:solidFill>
              <a:srgbClr val="FFD6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17" name="Arc 16"/>
          <p:cNvSpPr/>
          <p:nvPr/>
        </p:nvSpPr>
        <p:spPr bwMode="auto">
          <a:xfrm>
            <a:off x="2027391" y="2719339"/>
            <a:ext cx="5734755" cy="1140178"/>
          </a:xfrm>
          <a:prstGeom prst="arc">
            <a:avLst>
              <a:gd name="adj1" fmla="val 11399677"/>
              <a:gd name="adj2" fmla="val 20839177"/>
            </a:avLst>
          </a:prstGeom>
          <a:noFill/>
          <a:ln w="12700" cap="flat" cmpd="sng" algn="ctr">
            <a:solidFill>
              <a:srgbClr val="FFD6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18" name="Arc 17"/>
          <p:cNvSpPr/>
          <p:nvPr/>
        </p:nvSpPr>
        <p:spPr bwMode="auto">
          <a:xfrm>
            <a:off x="2376461" y="2885888"/>
            <a:ext cx="5734755" cy="1140178"/>
          </a:xfrm>
          <a:prstGeom prst="arc">
            <a:avLst>
              <a:gd name="adj1" fmla="val 11399677"/>
              <a:gd name="adj2" fmla="val 20839177"/>
            </a:avLst>
          </a:prstGeom>
          <a:noFill/>
          <a:ln w="12700" cap="flat" cmpd="sng" algn="ctr">
            <a:solidFill>
              <a:srgbClr val="FFD6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19" name="Arc 18"/>
          <p:cNvSpPr/>
          <p:nvPr/>
        </p:nvSpPr>
        <p:spPr bwMode="auto">
          <a:xfrm>
            <a:off x="2376460" y="2407723"/>
            <a:ext cx="5734755" cy="1140178"/>
          </a:xfrm>
          <a:prstGeom prst="arc">
            <a:avLst>
              <a:gd name="adj1" fmla="val 11399677"/>
              <a:gd name="adj2" fmla="val 20839177"/>
            </a:avLst>
          </a:prstGeom>
          <a:noFill/>
          <a:ln w="12700" cap="flat" cmpd="sng" algn="ctr">
            <a:solidFill>
              <a:srgbClr val="FFD6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20" name="Arc 19"/>
          <p:cNvSpPr/>
          <p:nvPr/>
        </p:nvSpPr>
        <p:spPr bwMode="auto">
          <a:xfrm>
            <a:off x="2172079" y="2773655"/>
            <a:ext cx="5734755" cy="1140178"/>
          </a:xfrm>
          <a:prstGeom prst="arc">
            <a:avLst>
              <a:gd name="adj1" fmla="val 11399677"/>
              <a:gd name="adj2" fmla="val 20839177"/>
            </a:avLst>
          </a:prstGeom>
          <a:noFill/>
          <a:ln w="12700" cap="flat" cmpd="sng" algn="ctr">
            <a:solidFill>
              <a:srgbClr val="FFD6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21" name="Arc 20"/>
          <p:cNvSpPr/>
          <p:nvPr/>
        </p:nvSpPr>
        <p:spPr bwMode="auto">
          <a:xfrm>
            <a:off x="2393467" y="3047458"/>
            <a:ext cx="5734755" cy="1140178"/>
          </a:xfrm>
          <a:prstGeom prst="arc">
            <a:avLst>
              <a:gd name="adj1" fmla="val 11399677"/>
              <a:gd name="adj2" fmla="val 20839177"/>
            </a:avLst>
          </a:prstGeom>
          <a:noFill/>
          <a:ln w="12700" cap="flat" cmpd="sng" algn="ctr">
            <a:solidFill>
              <a:srgbClr val="FFD6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22" name="Arc 21"/>
          <p:cNvSpPr/>
          <p:nvPr/>
        </p:nvSpPr>
        <p:spPr bwMode="auto">
          <a:xfrm>
            <a:off x="2312067" y="2598945"/>
            <a:ext cx="5734755" cy="1140178"/>
          </a:xfrm>
          <a:prstGeom prst="arc">
            <a:avLst>
              <a:gd name="adj1" fmla="val 11399677"/>
              <a:gd name="adj2" fmla="val 20839177"/>
            </a:avLst>
          </a:prstGeom>
          <a:noFill/>
          <a:ln w="12700" cap="flat" cmpd="sng" algn="ctr">
            <a:solidFill>
              <a:srgbClr val="FFD62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Tree>
    <p:extLst>
      <p:ext uri="{BB962C8B-B14F-4D97-AF65-F5344CB8AC3E}">
        <p14:creationId xmlns:p14="http://schemas.microsoft.com/office/powerpoint/2010/main" val="3431436375"/>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Effect transition="in" filter="fade">
                                      <p:cBhvr>
                                        <p:cTn id="49"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P spid="19" grpId="0" animBg="1"/>
      <p:bldP spid="20" grpId="0" animBg="1"/>
      <p:bldP spid="21" grpId="0" animBg="1"/>
      <p:bldP spid="2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Problematic Demos!</a:t>
            </a:r>
          </a:p>
        </p:txBody>
      </p:sp>
      <p:sp>
        <p:nvSpPr>
          <p:cNvPr id="4" name="Oval 3"/>
          <p:cNvSpPr/>
          <p:nvPr/>
        </p:nvSpPr>
        <p:spPr bwMode="auto">
          <a:xfrm>
            <a:off x="767657" y="1840723"/>
            <a:ext cx="3585681" cy="3298005"/>
          </a:xfrm>
          <a:prstGeom prst="ellipse">
            <a:avLst/>
          </a:prstGeom>
          <a:solidFill>
            <a:schemeClr val="bg1">
              <a:lumMod val="75000"/>
            </a:schemeClr>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World of Physics</a:t>
            </a:r>
          </a:p>
        </p:txBody>
      </p:sp>
      <p:sp>
        <p:nvSpPr>
          <p:cNvPr id="6" name="Oval 5"/>
          <p:cNvSpPr/>
          <p:nvPr/>
        </p:nvSpPr>
        <p:spPr bwMode="auto">
          <a:xfrm>
            <a:off x="1144705" y="1840722"/>
            <a:ext cx="3585681" cy="3298005"/>
          </a:xfrm>
          <a:prstGeom prst="ellipse">
            <a:avLst/>
          </a:prstGeom>
          <a:solidFill>
            <a:srgbClr val="92D050">
              <a:alpha val="36078"/>
            </a:srgbClr>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World of Student</a:t>
            </a:r>
          </a:p>
        </p:txBody>
      </p:sp>
      <p:sp>
        <p:nvSpPr>
          <p:cNvPr id="5" name="Title 1"/>
          <p:cNvSpPr txBox="1">
            <a:spLocks/>
          </p:cNvSpPr>
          <p:nvPr/>
        </p:nvSpPr>
        <p:spPr bwMode="auto">
          <a:xfrm>
            <a:off x="0" y="5275311"/>
            <a:ext cx="9144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5400" b="1">
                <a:solidFill>
                  <a:srgbClr val="F6DB3C"/>
                </a:solidFill>
                <a:effectLst>
                  <a:outerShdw blurRad="38100" dist="38100" dir="2700000" algn="tl">
                    <a:srgbClr val="000000"/>
                  </a:outerShdw>
                </a:effectLst>
                <a:latin typeface="Arial" pitchFamily="34" charset="0"/>
                <a:ea typeface="+mj-ea"/>
                <a:cs typeface="Arial" pitchFamily="34" charset="0"/>
              </a:defRPr>
            </a:lvl1pPr>
            <a:lvl2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rgbClr val="FFFF66"/>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a:lstStyle>
          <a:p>
            <a:r>
              <a:rPr lang="en-US" sz="4800" kern="0" dirty="0"/>
              <a:t>School Physics is Not Real</a:t>
            </a:r>
          </a:p>
        </p:txBody>
      </p:sp>
      <p:sp>
        <p:nvSpPr>
          <p:cNvPr id="7" name="TextBox 6"/>
          <p:cNvSpPr txBox="1"/>
          <p:nvPr/>
        </p:nvSpPr>
        <p:spPr>
          <a:xfrm>
            <a:off x="0" y="6333482"/>
            <a:ext cx="9144000" cy="307777"/>
          </a:xfrm>
          <a:prstGeom prst="rect">
            <a:avLst/>
          </a:prstGeom>
          <a:noFill/>
        </p:spPr>
        <p:txBody>
          <a:bodyPr wrap="square" rtlCol="0">
            <a:spAutoFit/>
          </a:bodyPr>
          <a:lstStyle/>
          <a:p>
            <a:pPr lvl="0">
              <a:defRPr/>
            </a:pPr>
            <a:r>
              <a:rPr lang="en-CA" sz="1400" b="1">
                <a:solidFill>
                  <a:srgbClr val="FFFFFF"/>
                </a:solidFill>
                <a:latin typeface="Arial" panose="020B0604020202020204" pitchFamily="34" charset="0"/>
                <a:cs typeface="Arial" panose="020B0604020202020204" pitchFamily="34" charset="0"/>
              </a:rPr>
              <a:t>Redish, Edward F. Teaching physics: with the physics suite. Vol. 1. New Jersey: John Wiley &amp; Sons, 2003.</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4780485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5.55556E-7 3.7037E-6 L 0.38247 3.7037E-6 " pathEditMode="relative" rAng="0" ptsTypes="AA">
                                      <p:cBhvr>
                                        <p:cTn id="6" dur="5000" fill="hold"/>
                                        <p:tgtEl>
                                          <p:spTgt spid="6"/>
                                        </p:tgtEl>
                                        <p:attrNameLst>
                                          <p:attrName>ppt_x</p:attrName>
                                          <p:attrName>ppt_y</p:attrName>
                                        </p:attrNameLst>
                                      </p:cBhvr>
                                      <p:rCtr x="19115" y="0"/>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Problematic Demos!</a:t>
            </a:r>
          </a:p>
        </p:txBody>
      </p:sp>
      <p:sp>
        <p:nvSpPr>
          <p:cNvPr id="4" name="Content Placeholder 3"/>
          <p:cNvSpPr>
            <a:spLocks noGrp="1"/>
          </p:cNvSpPr>
          <p:nvPr>
            <p:ph idx="1"/>
          </p:nvPr>
        </p:nvSpPr>
        <p:spPr/>
        <p:txBody>
          <a:bodyPr/>
          <a:lstStyle/>
          <a:p>
            <a:pPr marL="0" indent="0" algn="ctr">
              <a:buNone/>
            </a:pPr>
            <a:r>
              <a:rPr lang="en-US" sz="3600" dirty="0"/>
              <a:t>What has this demo accomplished?</a:t>
            </a:r>
          </a:p>
          <a:p>
            <a:pPr algn="ctr"/>
            <a:r>
              <a:rPr lang="en-US" sz="3600" dirty="0"/>
              <a:t>Reinforces an incorrect knowledge resources (use = stronger)</a:t>
            </a:r>
          </a:p>
          <a:p>
            <a:pPr algn="ctr"/>
            <a:r>
              <a:rPr lang="en-US" sz="3600" dirty="0"/>
              <a:t>Introduced negative emotion</a:t>
            </a:r>
          </a:p>
          <a:p>
            <a:pPr algn="ctr"/>
            <a:r>
              <a:rPr lang="en-US" sz="3600" dirty="0"/>
              <a:t>Reduced self-efficacy</a:t>
            </a:r>
          </a:p>
          <a:p>
            <a:pPr algn="ctr"/>
            <a:r>
              <a:rPr lang="en-US" sz="3600" dirty="0"/>
              <a:t>Set them up to fail</a:t>
            </a:r>
          </a:p>
          <a:p>
            <a:pPr algn="ctr"/>
            <a:endParaRPr lang="en-US" sz="3600" dirty="0"/>
          </a:p>
        </p:txBody>
      </p:sp>
      <p:grpSp>
        <p:nvGrpSpPr>
          <p:cNvPr id="5" name="Group 4"/>
          <p:cNvGrpSpPr/>
          <p:nvPr/>
        </p:nvGrpSpPr>
        <p:grpSpPr>
          <a:xfrm>
            <a:off x="2370666" y="5246973"/>
            <a:ext cx="2196723" cy="1098543"/>
            <a:chOff x="2901245" y="4976038"/>
            <a:chExt cx="2196723" cy="1098543"/>
          </a:xfrm>
        </p:grpSpPr>
        <p:sp>
          <p:nvSpPr>
            <p:cNvPr id="6" name="Rectangle 4"/>
            <p:cNvSpPr>
              <a:spLocks noChangeArrowheads="1"/>
            </p:cNvSpPr>
            <p:nvPr/>
          </p:nvSpPr>
          <p:spPr bwMode="auto">
            <a:xfrm>
              <a:off x="2901245" y="5366695"/>
              <a:ext cx="1383349" cy="707886"/>
            </a:xfrm>
            <a:prstGeom prst="rect">
              <a:avLst/>
            </a:prstGeom>
            <a:solidFill>
              <a:srgbClr val="000000">
                <a:alpha val="50196"/>
              </a:srgb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Times New Roman" pitchFamily="18" charset="0"/>
                  <a:cs typeface="Arial" pitchFamily="34" charset="0"/>
                </a:rPr>
                <a:t>Bad!</a:t>
              </a:r>
              <a:endParaRPr kumimoji="0" lang="en-US" sz="5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7" name="Oval 6"/>
            <p:cNvSpPr/>
            <p:nvPr/>
          </p:nvSpPr>
          <p:spPr bwMode="auto">
            <a:xfrm>
              <a:off x="4141038" y="4976038"/>
              <a:ext cx="956930" cy="637953"/>
            </a:xfrm>
            <a:prstGeom prst="ellipse">
              <a:avLst/>
            </a:prstGeom>
            <a:solidFill>
              <a:srgbClr val="FFC000"/>
            </a:solidFill>
            <a:ln w="9525" cap="flat" cmpd="sng" algn="ctr">
              <a:noFill/>
              <a:prstDash val="solid"/>
              <a:round/>
              <a:headEnd type="none" w="med" len="med"/>
              <a:tailEnd type="none" w="med" len="med"/>
            </a:ln>
            <a:effectLst>
              <a:glow rad="228600">
                <a:srgbClr val="FFC000">
                  <a:alpha val="86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grpSp>
      <p:grpSp>
        <p:nvGrpSpPr>
          <p:cNvPr id="13" name="Group 12"/>
          <p:cNvGrpSpPr/>
          <p:nvPr/>
        </p:nvGrpSpPr>
        <p:grpSpPr>
          <a:xfrm>
            <a:off x="4638890" y="5723093"/>
            <a:ext cx="3279767" cy="646331"/>
            <a:chOff x="4638890" y="5723093"/>
            <a:chExt cx="3279767" cy="646331"/>
          </a:xfrm>
        </p:grpSpPr>
        <p:sp>
          <p:nvSpPr>
            <p:cNvPr id="9" name="TextBox 8"/>
            <p:cNvSpPr txBox="1"/>
            <p:nvPr/>
          </p:nvSpPr>
          <p:spPr>
            <a:xfrm>
              <a:off x="5568996" y="5723093"/>
              <a:ext cx="2349661"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Powerful!</a:t>
              </a:r>
            </a:p>
          </p:txBody>
        </p:sp>
        <p:cxnSp>
          <p:nvCxnSpPr>
            <p:cNvPr id="11" name="Straight Arrow Connector 10"/>
            <p:cNvCxnSpPr>
              <a:cxnSpLocks/>
              <a:stCxn id="9" idx="1"/>
            </p:cNvCxnSpPr>
            <p:nvPr/>
          </p:nvCxnSpPr>
          <p:spPr bwMode="auto">
            <a:xfrm flipH="1" flipV="1">
              <a:off x="4638890" y="5729469"/>
              <a:ext cx="930106" cy="31679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459934447"/>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the dark side stronger?</a:t>
            </a:r>
          </a:p>
        </p:txBody>
      </p:sp>
      <p:pic>
        <p:nvPicPr>
          <p:cNvPr id="3" name="is the dark side stronger">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0" y="1132638"/>
            <a:ext cx="9144000" cy="5139485"/>
          </a:xfrm>
          <a:prstGeom prst="rect">
            <a:avLst/>
          </a:prstGeom>
        </p:spPr>
      </p:pic>
    </p:spTree>
    <p:extLst>
      <p:ext uri="{BB962C8B-B14F-4D97-AF65-F5344CB8AC3E}">
        <p14:creationId xmlns:p14="http://schemas.microsoft.com/office/powerpoint/2010/main" val="3925977669"/>
      </p:ext>
    </p:extLst>
  </p:cSld>
  <p:clrMapOvr>
    <a:masterClrMapping/>
  </p:clrMapOvr>
  <p:transition spd="med" advClick="0">
    <p:fade/>
  </p:transition>
  <p:timing>
    <p:tnLst>
      <p:par>
        <p:cTn id="1" dur="indefinite" restart="never" nodeType="tmRoot">
          <p:childTnLst>
            <p:video>
              <p:cMediaNode vol="80000">
                <p:cTn id="2" fill="hold" display="0">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p:cNvPicPr>
            <a:picLocks noChangeAspect="1" noChangeArrowheads="1"/>
          </p:cNvPicPr>
          <p:nvPr/>
        </p:nvPicPr>
        <p:blipFill rotWithShape="1">
          <a:blip r:embed="rId3" cstate="print"/>
          <a:srcRect l="18302" t="14462" r="18289" b="13767"/>
          <a:stretch/>
        </p:blipFill>
        <p:spPr bwMode="auto">
          <a:xfrm>
            <a:off x="0" y="-1"/>
            <a:ext cx="9144000" cy="5934271"/>
          </a:xfrm>
          <a:prstGeom prst="rect">
            <a:avLst/>
          </a:prstGeom>
          <a:noFill/>
        </p:spPr>
      </p:pic>
      <p:sp>
        <p:nvSpPr>
          <p:cNvPr id="8" name="Oval 7"/>
          <p:cNvSpPr/>
          <p:nvPr/>
        </p:nvSpPr>
        <p:spPr bwMode="auto">
          <a:xfrm>
            <a:off x="2874986" y="2585297"/>
            <a:ext cx="2631723" cy="1288850"/>
          </a:xfrm>
          <a:prstGeom prst="ellipse">
            <a:avLst/>
          </a:prstGeom>
          <a:solidFill>
            <a:srgbClr val="0099CC">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Thalamus</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title"/>
          </p:nvPr>
        </p:nvSpPr>
        <p:spPr>
          <a:xfrm>
            <a:off x="0" y="-10362"/>
            <a:ext cx="9144000" cy="1167569"/>
          </a:xfrm>
        </p:spPr>
        <p:txBody>
          <a:bodyPr/>
          <a:lstStyle/>
          <a:p>
            <a:r>
              <a:rPr lang="en-US" dirty="0"/>
              <a:t>Upper and </a:t>
            </a:r>
            <a:r>
              <a:rPr lang="en-US" dirty="0">
                <a:solidFill>
                  <a:srgbClr val="FF0000"/>
                </a:solidFill>
              </a:rPr>
              <a:t>Lower</a:t>
            </a:r>
            <a:r>
              <a:rPr lang="en-US" dirty="0"/>
              <a:t> Pathways</a:t>
            </a:r>
          </a:p>
        </p:txBody>
      </p:sp>
      <p:sp>
        <p:nvSpPr>
          <p:cNvPr id="18" name="Arrow: Down 17"/>
          <p:cNvSpPr/>
          <p:nvPr/>
        </p:nvSpPr>
        <p:spPr bwMode="auto">
          <a:xfrm rot="3065002" flipV="1">
            <a:off x="1560464" y="3021402"/>
            <a:ext cx="1079529" cy="2547745"/>
          </a:xfrm>
          <a:prstGeom prst="downArrow">
            <a:avLst>
              <a:gd name="adj1" fmla="val 51913"/>
              <a:gd name="adj2" fmla="val 50000"/>
            </a:avLst>
          </a:prstGeom>
          <a:solidFill>
            <a:srgbClr val="FF0000"/>
          </a:solidFill>
          <a:ln w="9525" cap="flat" cmpd="sng" algn="ctr">
            <a:solidFill>
              <a:srgbClr val="FF0000"/>
            </a:solidFill>
            <a:prstDash val="solid"/>
            <a:round/>
            <a:headEnd type="none" w="med" len="med"/>
            <a:tailEnd type="none" w="med" len="med"/>
          </a:ln>
          <a:effectLst/>
        </p:spPr>
        <p:txBody>
          <a:bodyPr vert="vert"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Sensory Input</a:t>
            </a:r>
          </a:p>
        </p:txBody>
      </p:sp>
      <p:grpSp>
        <p:nvGrpSpPr>
          <p:cNvPr id="13" name="Group 12"/>
          <p:cNvGrpSpPr/>
          <p:nvPr/>
        </p:nvGrpSpPr>
        <p:grpSpPr>
          <a:xfrm>
            <a:off x="3281391" y="4323243"/>
            <a:ext cx="1838131" cy="637953"/>
            <a:chOff x="3811970" y="4976038"/>
            <a:chExt cx="1838131" cy="637953"/>
          </a:xfrm>
        </p:grpSpPr>
        <p:sp>
          <p:nvSpPr>
            <p:cNvPr id="15" name="Oval 14"/>
            <p:cNvSpPr/>
            <p:nvPr/>
          </p:nvSpPr>
          <p:spPr bwMode="auto">
            <a:xfrm>
              <a:off x="4141038" y="4976038"/>
              <a:ext cx="956930" cy="637953"/>
            </a:xfrm>
            <a:prstGeom prst="ellipse">
              <a:avLst/>
            </a:prstGeom>
            <a:solidFill>
              <a:srgbClr val="FFC000"/>
            </a:solidFill>
            <a:ln w="9525" cap="flat" cmpd="sng" algn="ctr">
              <a:noFill/>
              <a:prstDash val="solid"/>
              <a:round/>
              <a:headEnd type="none" w="med" len="med"/>
              <a:tailEnd type="none" w="med" len="med"/>
            </a:ln>
            <a:effectLst>
              <a:glow rad="228600">
                <a:srgbClr val="FFC000">
                  <a:alpha val="86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4" name="Rectangle 4"/>
            <p:cNvSpPr>
              <a:spLocks noChangeArrowheads="1"/>
            </p:cNvSpPr>
            <p:nvPr/>
          </p:nvSpPr>
          <p:spPr bwMode="auto">
            <a:xfrm>
              <a:off x="3811970" y="5051889"/>
              <a:ext cx="1838131"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Times New Roman" pitchFamily="18" charset="0"/>
                  <a:cs typeface="Arial" pitchFamily="34" charset="0"/>
                </a:rPr>
                <a:t>Amygdala</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grpSp>
      <p:sp>
        <p:nvSpPr>
          <p:cNvPr id="16" name="Arrow: Down 15"/>
          <p:cNvSpPr/>
          <p:nvPr/>
        </p:nvSpPr>
        <p:spPr bwMode="auto">
          <a:xfrm rot="9751537" flipV="1">
            <a:off x="3885504" y="4940233"/>
            <a:ext cx="1079529" cy="1456155"/>
          </a:xfrm>
          <a:prstGeom prst="downArrow">
            <a:avLst>
              <a:gd name="adj1" fmla="val 51913"/>
              <a:gd name="adj2" fmla="val 50000"/>
            </a:avLst>
          </a:prstGeom>
          <a:solidFill>
            <a:srgbClr val="FF0000"/>
          </a:solidFill>
          <a:ln w="9525" cap="flat" cmpd="sng" algn="ctr">
            <a:noFill/>
            <a:prstDash val="solid"/>
            <a:round/>
            <a:headEnd type="none" w="med" len="med"/>
            <a:tailEnd type="none" w="med" len="med"/>
          </a:ln>
          <a:effectLst/>
        </p:spPr>
        <p:txBody>
          <a:bodyPr vert="vert"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Output</a:t>
            </a:r>
          </a:p>
        </p:txBody>
      </p:sp>
      <p:cxnSp>
        <p:nvCxnSpPr>
          <p:cNvPr id="23" name="Straight Arrow Connector 22"/>
          <p:cNvCxnSpPr>
            <a:cxnSpLocks/>
          </p:cNvCxnSpPr>
          <p:nvPr/>
        </p:nvCxnSpPr>
        <p:spPr bwMode="auto">
          <a:xfrm>
            <a:off x="3747658" y="3770340"/>
            <a:ext cx="224368" cy="592317"/>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058070445"/>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p:cNvPicPr>
            <a:picLocks noChangeAspect="1" noChangeArrowheads="1"/>
          </p:cNvPicPr>
          <p:nvPr/>
        </p:nvPicPr>
        <p:blipFill rotWithShape="1">
          <a:blip r:embed="rId3" cstate="print"/>
          <a:srcRect l="18302" t="14462" r="18289" b="13767"/>
          <a:stretch/>
        </p:blipFill>
        <p:spPr bwMode="auto">
          <a:xfrm>
            <a:off x="0" y="-1"/>
            <a:ext cx="9144000" cy="5934271"/>
          </a:xfrm>
          <a:prstGeom prst="rect">
            <a:avLst/>
          </a:prstGeom>
          <a:noFill/>
        </p:spPr>
      </p:pic>
      <p:sp>
        <p:nvSpPr>
          <p:cNvPr id="8" name="Oval 7"/>
          <p:cNvSpPr/>
          <p:nvPr/>
        </p:nvSpPr>
        <p:spPr bwMode="auto">
          <a:xfrm>
            <a:off x="2874986" y="2585297"/>
            <a:ext cx="2631723" cy="1288850"/>
          </a:xfrm>
          <a:prstGeom prst="ellipse">
            <a:avLst/>
          </a:prstGeom>
          <a:solidFill>
            <a:srgbClr val="0099CC">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Thalamus</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1" name="Oval 10"/>
          <p:cNvSpPr/>
          <p:nvPr/>
        </p:nvSpPr>
        <p:spPr bwMode="auto">
          <a:xfrm>
            <a:off x="5317457" y="1438082"/>
            <a:ext cx="3029707" cy="2134378"/>
          </a:xfrm>
          <a:prstGeom prst="ellipse">
            <a:avLst/>
          </a:prstGeom>
          <a:solidFill>
            <a:srgbClr val="00B05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Processing</a:t>
            </a:r>
          </a:p>
        </p:txBody>
      </p:sp>
      <p:sp>
        <p:nvSpPr>
          <p:cNvPr id="12" name="Oval 11"/>
          <p:cNvSpPr/>
          <p:nvPr/>
        </p:nvSpPr>
        <p:spPr bwMode="auto">
          <a:xfrm>
            <a:off x="343116" y="1174340"/>
            <a:ext cx="3404542" cy="1900733"/>
          </a:xfrm>
          <a:prstGeom prst="ellipse">
            <a:avLst/>
          </a:prstGeom>
          <a:solidFill>
            <a:schemeClr val="bg2">
              <a:lumMod val="50000"/>
              <a:lumOff val="50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Processing</a:t>
            </a:r>
          </a:p>
        </p:txBody>
      </p:sp>
      <p:sp>
        <p:nvSpPr>
          <p:cNvPr id="2" name="Title 1"/>
          <p:cNvSpPr>
            <a:spLocks noGrp="1"/>
          </p:cNvSpPr>
          <p:nvPr>
            <p:ph type="title"/>
          </p:nvPr>
        </p:nvSpPr>
        <p:spPr>
          <a:xfrm>
            <a:off x="0" y="-10362"/>
            <a:ext cx="9144000" cy="1167569"/>
          </a:xfrm>
        </p:spPr>
        <p:txBody>
          <a:bodyPr/>
          <a:lstStyle/>
          <a:p>
            <a:r>
              <a:rPr lang="en-US" dirty="0">
                <a:solidFill>
                  <a:srgbClr val="00B0F0"/>
                </a:solidFill>
              </a:rPr>
              <a:t>Upper</a:t>
            </a:r>
            <a:r>
              <a:rPr lang="en-US" dirty="0"/>
              <a:t> and </a:t>
            </a:r>
            <a:r>
              <a:rPr lang="en-US" dirty="0">
                <a:solidFill>
                  <a:srgbClr val="FFD629"/>
                </a:solidFill>
              </a:rPr>
              <a:t>Lower</a:t>
            </a:r>
            <a:r>
              <a:rPr lang="en-US" dirty="0"/>
              <a:t> Pathways</a:t>
            </a:r>
          </a:p>
        </p:txBody>
      </p:sp>
      <p:sp>
        <p:nvSpPr>
          <p:cNvPr id="18" name="Arrow: Down 17"/>
          <p:cNvSpPr/>
          <p:nvPr/>
        </p:nvSpPr>
        <p:spPr bwMode="auto">
          <a:xfrm rot="3065002" flipV="1">
            <a:off x="1560464" y="3021402"/>
            <a:ext cx="1079529" cy="2547745"/>
          </a:xfrm>
          <a:prstGeom prst="downArrow">
            <a:avLst>
              <a:gd name="adj1" fmla="val 51913"/>
              <a:gd name="adj2" fmla="val 50000"/>
            </a:avLst>
          </a:prstGeom>
          <a:solidFill>
            <a:srgbClr val="FF0000"/>
          </a:solidFill>
          <a:ln w="9525" cap="flat" cmpd="sng" algn="ctr">
            <a:solidFill>
              <a:srgbClr val="FF0000"/>
            </a:solidFill>
            <a:prstDash val="solid"/>
            <a:round/>
            <a:headEnd type="none" w="med" len="med"/>
            <a:tailEnd type="none" w="med" len="med"/>
          </a:ln>
          <a:effectLst/>
        </p:spPr>
        <p:txBody>
          <a:bodyPr vert="vert"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Sensory Input</a:t>
            </a:r>
          </a:p>
        </p:txBody>
      </p:sp>
      <p:grpSp>
        <p:nvGrpSpPr>
          <p:cNvPr id="13" name="Group 12"/>
          <p:cNvGrpSpPr/>
          <p:nvPr/>
        </p:nvGrpSpPr>
        <p:grpSpPr>
          <a:xfrm>
            <a:off x="3281391" y="4323243"/>
            <a:ext cx="1838131" cy="637953"/>
            <a:chOff x="3811970" y="4976038"/>
            <a:chExt cx="1838131" cy="637953"/>
          </a:xfrm>
        </p:grpSpPr>
        <p:sp>
          <p:nvSpPr>
            <p:cNvPr id="15" name="Oval 14"/>
            <p:cNvSpPr/>
            <p:nvPr/>
          </p:nvSpPr>
          <p:spPr bwMode="auto">
            <a:xfrm>
              <a:off x="4141038" y="4976038"/>
              <a:ext cx="956930" cy="637953"/>
            </a:xfrm>
            <a:prstGeom prst="ellipse">
              <a:avLst/>
            </a:prstGeom>
            <a:solidFill>
              <a:srgbClr val="FFC000"/>
            </a:solidFill>
            <a:ln w="9525" cap="flat" cmpd="sng" algn="ctr">
              <a:noFill/>
              <a:prstDash val="solid"/>
              <a:round/>
              <a:headEnd type="none" w="med" len="med"/>
              <a:tailEnd type="none" w="med" len="med"/>
            </a:ln>
            <a:effectLst>
              <a:glow rad="228600">
                <a:srgbClr val="FFC000">
                  <a:alpha val="86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4" name="Rectangle 4"/>
            <p:cNvSpPr>
              <a:spLocks noChangeArrowheads="1"/>
            </p:cNvSpPr>
            <p:nvPr/>
          </p:nvSpPr>
          <p:spPr bwMode="auto">
            <a:xfrm>
              <a:off x="3811970" y="5051889"/>
              <a:ext cx="1838131"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Times New Roman" pitchFamily="18" charset="0"/>
                  <a:cs typeface="Arial" pitchFamily="34" charset="0"/>
                </a:rPr>
                <a:t>Amygdala</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grpSp>
      <p:sp>
        <p:nvSpPr>
          <p:cNvPr id="16" name="Arrow: Down 15"/>
          <p:cNvSpPr/>
          <p:nvPr/>
        </p:nvSpPr>
        <p:spPr bwMode="auto">
          <a:xfrm rot="9751537" flipV="1">
            <a:off x="3885504" y="4940233"/>
            <a:ext cx="1079529" cy="1456155"/>
          </a:xfrm>
          <a:prstGeom prst="downArrow">
            <a:avLst>
              <a:gd name="adj1" fmla="val 51913"/>
              <a:gd name="adj2" fmla="val 50000"/>
            </a:avLst>
          </a:prstGeom>
          <a:solidFill>
            <a:srgbClr val="00B0F0"/>
          </a:solidFill>
          <a:ln w="9525" cap="flat" cmpd="sng" algn="ctr">
            <a:noFill/>
            <a:prstDash val="solid"/>
            <a:round/>
            <a:headEnd type="none" w="med" len="med"/>
            <a:tailEnd type="none" w="med" len="med"/>
          </a:ln>
          <a:effectLst/>
        </p:spPr>
        <p:txBody>
          <a:bodyPr vert="vert"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Output</a:t>
            </a:r>
          </a:p>
        </p:txBody>
      </p:sp>
      <p:cxnSp>
        <p:nvCxnSpPr>
          <p:cNvPr id="4" name="Straight Arrow Connector 3"/>
          <p:cNvCxnSpPr>
            <a:cxnSpLocks/>
          </p:cNvCxnSpPr>
          <p:nvPr/>
        </p:nvCxnSpPr>
        <p:spPr bwMode="auto">
          <a:xfrm flipH="1" flipV="1">
            <a:off x="2985797" y="2505272"/>
            <a:ext cx="363893" cy="498060"/>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cxnSp>
        <p:nvCxnSpPr>
          <p:cNvPr id="21" name="Straight Arrow Connector 20"/>
          <p:cNvCxnSpPr>
            <a:cxnSpLocks/>
          </p:cNvCxnSpPr>
          <p:nvPr/>
        </p:nvCxnSpPr>
        <p:spPr bwMode="auto">
          <a:xfrm flipV="1">
            <a:off x="5101436" y="2585297"/>
            <a:ext cx="621744" cy="346501"/>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cxnSp>
        <p:nvCxnSpPr>
          <p:cNvPr id="22" name="Straight Arrow Connector 21"/>
          <p:cNvCxnSpPr>
            <a:cxnSpLocks/>
          </p:cNvCxnSpPr>
          <p:nvPr/>
        </p:nvCxnSpPr>
        <p:spPr bwMode="auto">
          <a:xfrm flipH="1">
            <a:off x="4567389" y="3011824"/>
            <a:ext cx="2649686" cy="1410887"/>
          </a:xfrm>
          <a:prstGeom prst="straightConnector1">
            <a:avLst/>
          </a:prstGeom>
          <a:solidFill>
            <a:schemeClr val="accent1"/>
          </a:solidFill>
          <a:ln w="76200" cap="flat" cmpd="sng" algn="ctr">
            <a:solidFill>
              <a:srgbClr val="00B0F0"/>
            </a:solidFill>
            <a:prstDash val="solid"/>
            <a:round/>
            <a:headEnd type="none" w="med" len="med"/>
            <a:tailEnd type="triangle"/>
          </a:ln>
          <a:effectLst/>
        </p:spPr>
      </p:cxnSp>
      <p:cxnSp>
        <p:nvCxnSpPr>
          <p:cNvPr id="23" name="Straight Arrow Connector 22"/>
          <p:cNvCxnSpPr>
            <a:cxnSpLocks/>
          </p:cNvCxnSpPr>
          <p:nvPr/>
        </p:nvCxnSpPr>
        <p:spPr bwMode="auto">
          <a:xfrm>
            <a:off x="3747658" y="3770340"/>
            <a:ext cx="224368" cy="592317"/>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4035316751"/>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Metacognition</a:t>
            </a:r>
          </a:p>
        </p:txBody>
      </p:sp>
      <p:sp>
        <p:nvSpPr>
          <p:cNvPr id="3" name="Content Placeholder 2"/>
          <p:cNvSpPr>
            <a:spLocks noGrp="1"/>
          </p:cNvSpPr>
          <p:nvPr>
            <p:ph idx="1"/>
          </p:nvPr>
        </p:nvSpPr>
        <p:spPr/>
        <p:txBody>
          <a:bodyPr/>
          <a:lstStyle/>
          <a:p>
            <a:r>
              <a:rPr lang="en-US" dirty="0"/>
              <a:t>Understand and monitor the process of learning</a:t>
            </a:r>
          </a:p>
          <a:p>
            <a:r>
              <a:rPr lang="en-US" dirty="0"/>
              <a:t>You have mastered many challenging things in your life</a:t>
            </a:r>
          </a:p>
          <a:p>
            <a:r>
              <a:rPr lang="en-US" dirty="0"/>
              <a:t>Mistakes are necessary and valuable</a:t>
            </a:r>
          </a:p>
          <a:p>
            <a:pPr marL="0" indent="0">
              <a:buNone/>
            </a:pPr>
            <a:endParaRPr lang="en-US" dirty="0"/>
          </a:p>
        </p:txBody>
      </p:sp>
    </p:spTree>
    <p:extLst>
      <p:ext uri="{BB962C8B-B14F-4D97-AF65-F5344CB8AC3E}">
        <p14:creationId xmlns:p14="http://schemas.microsoft.com/office/powerpoint/2010/main" val="2879158722"/>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do you like physics?</a:t>
            </a:r>
          </a:p>
        </p:txBody>
      </p:sp>
      <p:sp>
        <p:nvSpPr>
          <p:cNvPr id="4" name="Content Placeholder 3"/>
          <p:cNvSpPr>
            <a:spLocks noGrp="1"/>
          </p:cNvSpPr>
          <p:nvPr>
            <p:ph idx="1"/>
          </p:nvPr>
        </p:nvSpPr>
        <p:spPr/>
        <p:txBody>
          <a:bodyPr/>
          <a:lstStyle/>
          <a:p>
            <a:pPr marL="0" indent="0" algn="ctr">
              <a:buNone/>
            </a:pPr>
            <a:r>
              <a:rPr lang="en-US" sz="4400" dirty="0"/>
              <a:t>The thrill of discovery!</a:t>
            </a:r>
          </a:p>
        </p:txBody>
      </p:sp>
    </p:spTree>
    <p:extLst>
      <p:ext uri="{BB962C8B-B14F-4D97-AF65-F5344CB8AC3E}">
        <p14:creationId xmlns:p14="http://schemas.microsoft.com/office/powerpoint/2010/main" val="2932968439"/>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is our student?</a:t>
            </a:r>
          </a:p>
        </p:txBody>
      </p:sp>
      <p:pic>
        <p:nvPicPr>
          <p:cNvPr id="1026" name="Picture 2" descr="Related image"/>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2471" b="19993"/>
          <a:stretch/>
        </p:blipFill>
        <p:spPr bwMode="auto">
          <a:xfrm>
            <a:off x="0" y="1151298"/>
            <a:ext cx="5017168" cy="53260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pock leonard nimoy"/>
          <p:cNvPicPr>
            <a:picLocks noChangeAspect="1" noChangeArrowheads="1"/>
          </p:cNvPicPr>
          <p:nvPr/>
        </p:nvPicPr>
        <p:blipFill rotWithShape="1">
          <a:blip r:embed="rId3">
            <a:extLst>
              <a:ext uri="{28A0092B-C50C-407E-A947-70E740481C1C}">
                <a14:useLocalDpi xmlns:a14="http://schemas.microsoft.com/office/drawing/2010/main" val="0"/>
              </a:ext>
            </a:extLst>
          </a:blip>
          <a:srcRect l="28427" t="213" r="21898" b="11252"/>
          <a:stretch/>
        </p:blipFill>
        <p:spPr bwMode="auto">
          <a:xfrm>
            <a:off x="4664468" y="1151298"/>
            <a:ext cx="4479532" cy="532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892179"/>
      </p:ext>
    </p:extLst>
  </p:cSld>
  <p:clrMapOvr>
    <a:masterClrMapping/>
  </p:clrMapOvr>
  <p:transition spd="med" advClick="0">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9" name="Oval 8"/>
          <p:cNvSpPr/>
          <p:nvPr/>
        </p:nvSpPr>
        <p:spPr bwMode="auto">
          <a:xfrm>
            <a:off x="745959" y="2538663"/>
            <a:ext cx="2875546" cy="3098967"/>
          </a:xfrm>
          <a:prstGeom prst="ellipse">
            <a:avLst/>
          </a:prstGeom>
          <a:solidFill>
            <a:srgbClr val="0099CC">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Plan</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13" name="Oval 12"/>
          <p:cNvSpPr/>
          <p:nvPr/>
        </p:nvSpPr>
        <p:spPr bwMode="auto">
          <a:xfrm>
            <a:off x="2967789" y="1143001"/>
            <a:ext cx="2542673" cy="2395119"/>
          </a:xfrm>
          <a:prstGeom prst="ellipse">
            <a:avLst/>
          </a:prstGeom>
          <a:solidFill>
            <a:schemeClr val="accent2">
              <a:lumMod val="75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Do,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Test</a:t>
            </a:r>
          </a:p>
        </p:txBody>
      </p:sp>
      <p:sp>
        <p:nvSpPr>
          <p:cNvPr id="14" name="Oval 13"/>
          <p:cNvSpPr/>
          <p:nvPr/>
        </p:nvSpPr>
        <p:spPr bwMode="auto">
          <a:xfrm>
            <a:off x="4925629" y="2062584"/>
            <a:ext cx="3327330" cy="2971798"/>
          </a:xfrm>
          <a:prstGeom prst="ellipse">
            <a:avLst/>
          </a:prstGeom>
          <a:solidFill>
            <a:srgbClr val="00B05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Input</a:t>
            </a:r>
          </a:p>
        </p:txBody>
      </p:sp>
      <p:sp>
        <p:nvSpPr>
          <p:cNvPr id="15" name="Oval 14"/>
          <p:cNvSpPr/>
          <p:nvPr/>
        </p:nvSpPr>
        <p:spPr bwMode="auto">
          <a:xfrm>
            <a:off x="3597442" y="4477089"/>
            <a:ext cx="2892293" cy="2395119"/>
          </a:xfrm>
          <a:prstGeom prst="ellipse">
            <a:avLst/>
          </a:prstGeom>
          <a:solidFill>
            <a:schemeClr val="bg2">
              <a:lumMod val="50000"/>
              <a:lumOff val="50000"/>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Assign Meaning</a:t>
            </a:r>
          </a:p>
        </p:txBody>
      </p:sp>
      <p:sp>
        <p:nvSpPr>
          <p:cNvPr id="2" name="Title 1"/>
          <p:cNvSpPr>
            <a:spLocks noGrp="1"/>
          </p:cNvSpPr>
          <p:nvPr>
            <p:ph type="title"/>
          </p:nvPr>
        </p:nvSpPr>
        <p:spPr>
          <a:xfrm>
            <a:off x="0" y="-10362"/>
            <a:ext cx="9144000" cy="1143000"/>
          </a:xfrm>
        </p:spPr>
        <p:txBody>
          <a:bodyPr/>
          <a:lstStyle/>
          <a:p>
            <a:r>
              <a:rPr lang="en-US" sz="4800" dirty="0"/>
              <a:t>Cognition </a:t>
            </a:r>
            <a:r>
              <a:rPr lang="en-US" sz="4800" dirty="0">
                <a:sym typeface="Symbol" panose="05050102010706020507" pitchFamily="18" charset="2"/>
              </a:rPr>
              <a:t> Reward System</a:t>
            </a:r>
            <a:endParaRPr lang="en-US" sz="4800" dirty="0"/>
          </a:p>
        </p:txBody>
      </p:sp>
      <p:sp>
        <p:nvSpPr>
          <p:cNvPr id="17" name="TextBox 16"/>
          <p:cNvSpPr txBox="1"/>
          <p:nvPr/>
        </p:nvSpPr>
        <p:spPr>
          <a:xfrm>
            <a:off x="180474" y="6333482"/>
            <a:ext cx="500513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Zull</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J. </a:t>
            </a: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From Brain to Mind. 2011</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Arrow: Circular 15"/>
          <p:cNvSpPr/>
          <p:nvPr/>
        </p:nvSpPr>
        <p:spPr bwMode="auto">
          <a:xfrm rot="19927635">
            <a:off x="3366830" y="3093204"/>
            <a:ext cx="1885945" cy="1828800"/>
          </a:xfrm>
          <a:prstGeom prst="circularArrow">
            <a:avLst>
              <a:gd name="adj1" fmla="val 12500"/>
              <a:gd name="adj2" fmla="val 1142319"/>
              <a:gd name="adj3" fmla="val 20457681"/>
              <a:gd name="adj4" fmla="val 2170521"/>
              <a:gd name="adj5" fmla="val 12500"/>
            </a:avLst>
          </a:prstGeom>
          <a:solidFill>
            <a:schemeClr val="accent1"/>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Tree>
    <p:extLst>
      <p:ext uri="{BB962C8B-B14F-4D97-AF65-F5344CB8AC3E}">
        <p14:creationId xmlns:p14="http://schemas.microsoft.com/office/powerpoint/2010/main" val="3524057166"/>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p:cNvPicPr>
            <a:picLocks noChangeAspect="1" noChangeArrowheads="1"/>
          </p:cNvPicPr>
          <p:nvPr/>
        </p:nvPicPr>
        <p:blipFill>
          <a:blip r:embed="rId3" cstate="print"/>
          <a:srcRect l="18302" t="3290" r="18289" b="13767"/>
          <a:stretch>
            <a:fillRect/>
          </a:stretch>
        </p:blipFill>
        <p:spPr bwMode="auto">
          <a:xfrm>
            <a:off x="0" y="1"/>
            <a:ext cx="9144000" cy="6858000"/>
          </a:xfrm>
          <a:prstGeom prst="rect">
            <a:avLst/>
          </a:prstGeom>
          <a:noFill/>
        </p:spPr>
      </p:pic>
      <p:sp>
        <p:nvSpPr>
          <p:cNvPr id="9" name="Oval 8"/>
          <p:cNvSpPr/>
          <p:nvPr/>
        </p:nvSpPr>
        <p:spPr bwMode="auto">
          <a:xfrm>
            <a:off x="575836" y="2549296"/>
            <a:ext cx="2875546" cy="3098967"/>
          </a:xfrm>
          <a:prstGeom prst="ellipse">
            <a:avLst/>
          </a:prstGeom>
          <a:solidFill>
            <a:srgbClr val="0099CC">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Plan</a:t>
            </a:r>
            <a:endPar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title"/>
          </p:nvPr>
        </p:nvSpPr>
        <p:spPr>
          <a:xfrm>
            <a:off x="0" y="-10362"/>
            <a:ext cx="9144000" cy="1143000"/>
          </a:xfrm>
        </p:spPr>
        <p:txBody>
          <a:bodyPr/>
          <a:lstStyle/>
          <a:p>
            <a:r>
              <a:rPr lang="en-US" sz="4800" dirty="0"/>
              <a:t>Cognition </a:t>
            </a:r>
            <a:r>
              <a:rPr lang="en-US" sz="4800" dirty="0">
                <a:sym typeface="Symbol" panose="05050102010706020507" pitchFamily="18" charset="2"/>
              </a:rPr>
              <a:t> Reward System</a:t>
            </a:r>
            <a:endParaRPr lang="en-US" sz="4800" dirty="0"/>
          </a:p>
        </p:txBody>
      </p:sp>
      <p:sp>
        <p:nvSpPr>
          <p:cNvPr id="17" name="TextBox 16"/>
          <p:cNvSpPr txBox="1"/>
          <p:nvPr/>
        </p:nvSpPr>
        <p:spPr>
          <a:xfrm>
            <a:off x="180474" y="6333482"/>
            <a:ext cx="500513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Zull</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J. </a:t>
            </a:r>
            <a:r>
              <a:rPr kumimoji="0" lang="en-US" sz="1800" b="1"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From Brain to Mind. 2011</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0" name="Group 9"/>
          <p:cNvGrpSpPr/>
          <p:nvPr/>
        </p:nvGrpSpPr>
        <p:grpSpPr>
          <a:xfrm>
            <a:off x="3965945" y="4444547"/>
            <a:ext cx="1838131" cy="830997"/>
            <a:chOff x="3790705" y="4841475"/>
            <a:chExt cx="1838131" cy="830997"/>
          </a:xfrm>
        </p:grpSpPr>
        <p:sp>
          <p:nvSpPr>
            <p:cNvPr id="11" name="Oval 10"/>
            <p:cNvSpPr/>
            <p:nvPr/>
          </p:nvSpPr>
          <p:spPr bwMode="auto">
            <a:xfrm>
              <a:off x="4141038" y="4976038"/>
              <a:ext cx="956930" cy="637953"/>
            </a:xfrm>
            <a:prstGeom prst="ellipse">
              <a:avLst/>
            </a:prstGeom>
            <a:solidFill>
              <a:srgbClr val="00B0F0"/>
            </a:solidFill>
            <a:ln w="9525" cap="flat" cmpd="sng" algn="ctr">
              <a:noFill/>
              <a:prstDash val="solid"/>
              <a:round/>
              <a:headEnd type="none" w="med" len="med"/>
              <a:tailEnd type="none" w="med" len="med"/>
            </a:ln>
            <a:effectLst>
              <a:glow rad="228600">
                <a:srgbClr val="00B0F0">
                  <a:alpha val="86000"/>
                </a:srgbClr>
              </a:glow>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12" name="Rectangle 4"/>
            <p:cNvSpPr>
              <a:spLocks noChangeArrowheads="1"/>
            </p:cNvSpPr>
            <p:nvPr/>
          </p:nvSpPr>
          <p:spPr bwMode="auto">
            <a:xfrm>
              <a:off x="3790705" y="4841475"/>
              <a:ext cx="1838131"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Times New Roman" pitchFamily="18" charset="0"/>
                  <a:cs typeface="Arial" pitchFamily="34" charset="0"/>
                </a:rPr>
                <a:t>Dopamine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dirty="0">
                  <a:solidFill>
                    <a:srgbClr val="FFFFFF"/>
                  </a:solidFill>
                  <a:effectLst>
                    <a:outerShdw blurRad="38100" dist="38100" dir="2700000" algn="tl">
                      <a:srgbClr val="000000">
                        <a:alpha val="43137"/>
                      </a:srgbClr>
                    </a:outerShdw>
                  </a:effectLst>
                  <a:latin typeface="Arial" pitchFamily="34" charset="0"/>
                  <a:cs typeface="Arial" pitchFamily="34" charset="0"/>
                </a:rPr>
                <a:t>Production</a:t>
              </a:r>
              <a:endParaRPr kumimoji="0" 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grpSp>
      <p:grpSp>
        <p:nvGrpSpPr>
          <p:cNvPr id="3" name="Group 2"/>
          <p:cNvGrpSpPr/>
          <p:nvPr/>
        </p:nvGrpSpPr>
        <p:grpSpPr>
          <a:xfrm>
            <a:off x="1475898" y="2682780"/>
            <a:ext cx="2638902" cy="2442113"/>
            <a:chOff x="1475898" y="2682780"/>
            <a:chExt cx="2638902" cy="2442113"/>
          </a:xfrm>
        </p:grpSpPr>
        <p:cxnSp>
          <p:nvCxnSpPr>
            <p:cNvPr id="4" name="Straight Arrow Connector 3"/>
            <p:cNvCxnSpPr/>
            <p:nvPr/>
          </p:nvCxnSpPr>
          <p:spPr bwMode="auto">
            <a:xfrm flipH="1">
              <a:off x="2183732" y="5124893"/>
              <a:ext cx="1846008" cy="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18" name="Straight Arrow Connector 17"/>
            <p:cNvCxnSpPr>
              <a:cxnSpLocks/>
            </p:cNvCxnSpPr>
            <p:nvPr/>
          </p:nvCxnSpPr>
          <p:spPr bwMode="auto">
            <a:xfrm flipH="1" flipV="1">
              <a:off x="1733108" y="4444547"/>
              <a:ext cx="2232837" cy="42325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19" name="Straight Arrow Connector 18"/>
            <p:cNvCxnSpPr>
              <a:cxnSpLocks/>
            </p:cNvCxnSpPr>
            <p:nvPr/>
          </p:nvCxnSpPr>
          <p:spPr bwMode="auto">
            <a:xfrm flipH="1" flipV="1">
              <a:off x="1475898" y="3371001"/>
              <a:ext cx="2553842" cy="128517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21" name="Straight Arrow Connector 20"/>
            <p:cNvCxnSpPr>
              <a:cxnSpLocks/>
            </p:cNvCxnSpPr>
            <p:nvPr/>
          </p:nvCxnSpPr>
          <p:spPr bwMode="auto">
            <a:xfrm flipH="1" flipV="1">
              <a:off x="2094615" y="2682780"/>
              <a:ext cx="2020185" cy="1761767"/>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2275769324"/>
      </p:ext>
    </p:extLst>
  </p:cSld>
  <p:clrMapOvr>
    <a:masterClrMapping/>
  </p:clrMapOvr>
  <p:transition spd="med" advClick="0">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do you like physics?</a:t>
            </a:r>
          </a:p>
        </p:txBody>
      </p:sp>
      <p:sp>
        <p:nvSpPr>
          <p:cNvPr id="4" name="Content Placeholder 3"/>
          <p:cNvSpPr>
            <a:spLocks noGrp="1"/>
          </p:cNvSpPr>
          <p:nvPr>
            <p:ph idx="1"/>
          </p:nvPr>
        </p:nvSpPr>
        <p:spPr/>
        <p:txBody>
          <a:bodyPr/>
          <a:lstStyle/>
          <a:p>
            <a:pPr marL="0" indent="0" algn="ctr">
              <a:buNone/>
            </a:pPr>
            <a:r>
              <a:rPr lang="en-US" sz="4400" dirty="0"/>
              <a:t>The thrill of discovery!</a:t>
            </a:r>
          </a:p>
          <a:p>
            <a:pPr marL="0" indent="0" algn="ctr">
              <a:buNone/>
            </a:pPr>
            <a:r>
              <a:rPr lang="en-US" sz="4400" dirty="0"/>
              <a:t>The high of addicts!</a:t>
            </a:r>
          </a:p>
          <a:p>
            <a:pPr marL="0" indent="0" algn="ctr">
              <a:buNone/>
            </a:pPr>
            <a:r>
              <a:rPr lang="en-US" sz="4400" dirty="0"/>
              <a:t>Physics junkies!</a:t>
            </a:r>
          </a:p>
        </p:txBody>
      </p:sp>
    </p:spTree>
    <p:extLst>
      <p:ext uri="{BB962C8B-B14F-4D97-AF65-F5344CB8AC3E}">
        <p14:creationId xmlns:p14="http://schemas.microsoft.com/office/powerpoint/2010/main" val="1859002275"/>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Pleasure!</a:t>
            </a:r>
            <a:endParaRPr lang="en-US" dirty="0"/>
          </a:p>
        </p:txBody>
      </p:sp>
      <p:sp>
        <p:nvSpPr>
          <p:cNvPr id="2" name="Text Placeholder 1"/>
          <p:cNvSpPr>
            <a:spLocks noGrp="1"/>
          </p:cNvSpPr>
          <p:nvPr>
            <p:ph type="body" sz="quarter" idx="10"/>
          </p:nvPr>
        </p:nvSpPr>
        <p:spPr/>
        <p:txBody>
          <a:bodyPr/>
          <a:lstStyle/>
          <a:p>
            <a:r>
              <a:rPr lang="en-US" dirty="0"/>
              <a:t>Survival Tool</a:t>
            </a:r>
          </a:p>
        </p:txBody>
      </p:sp>
    </p:spTree>
    <p:extLst>
      <p:ext uri="{BB962C8B-B14F-4D97-AF65-F5344CB8AC3E}">
        <p14:creationId xmlns:p14="http://schemas.microsoft.com/office/powerpoint/2010/main" val="1080239235"/>
      </p:ext>
    </p:extLst>
  </p:cSld>
  <p:clrMapOvr>
    <a:masterClrMapping/>
  </p:clrMapOvr>
  <p:transition spd="med" advClick="0">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Success!</a:t>
            </a:r>
          </a:p>
        </p:txBody>
      </p:sp>
      <p:sp>
        <p:nvSpPr>
          <p:cNvPr id="2" name="Text Placeholder 1"/>
          <p:cNvSpPr>
            <a:spLocks noGrp="1"/>
          </p:cNvSpPr>
          <p:nvPr>
            <p:ph type="body" sz="quarter" idx="10"/>
          </p:nvPr>
        </p:nvSpPr>
        <p:spPr/>
        <p:txBody>
          <a:bodyPr/>
          <a:lstStyle/>
          <a:p>
            <a:r>
              <a:rPr lang="en-US" dirty="0"/>
              <a:t>Educational Tool</a:t>
            </a:r>
          </a:p>
        </p:txBody>
      </p:sp>
    </p:spTree>
    <p:extLst>
      <p:ext uri="{BB962C8B-B14F-4D97-AF65-F5344CB8AC3E}">
        <p14:creationId xmlns:p14="http://schemas.microsoft.com/office/powerpoint/2010/main" val="2072985840"/>
      </p:ext>
    </p:extLst>
  </p:cSld>
  <p:clrMapOvr>
    <a:masterClrMapping/>
  </p:clrMapOvr>
  <p:transition spd="med" advClick="0">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98"/>
            <a:ext cx="9144000" cy="1896702"/>
          </a:xfrm>
        </p:spPr>
        <p:txBody>
          <a:bodyPr/>
          <a:lstStyle/>
          <a:p>
            <a:r>
              <a:rPr lang="en-US" dirty="0"/>
              <a:t>Why is success so powerful?</a:t>
            </a:r>
          </a:p>
        </p:txBody>
      </p:sp>
      <p:sp>
        <p:nvSpPr>
          <p:cNvPr id="3" name="Content Placeholder 2"/>
          <p:cNvSpPr>
            <a:spLocks noGrp="1"/>
          </p:cNvSpPr>
          <p:nvPr>
            <p:ph idx="1"/>
          </p:nvPr>
        </p:nvSpPr>
        <p:spPr/>
        <p:txBody>
          <a:bodyPr/>
          <a:lstStyle/>
          <a:p>
            <a:pPr marL="0" indent="0" algn="ctr">
              <a:buNone/>
            </a:pPr>
            <a:endParaRPr lang="en-US" sz="4800" dirty="0"/>
          </a:p>
          <a:p>
            <a:pPr marL="0" indent="0" algn="ctr">
              <a:buNone/>
            </a:pPr>
            <a:r>
              <a:rPr lang="en-US" sz="4800" dirty="0"/>
              <a:t>Intrinsic Reward</a:t>
            </a:r>
          </a:p>
          <a:p>
            <a:pPr marL="0" indent="0" algn="ctr">
              <a:buNone/>
            </a:pPr>
            <a:r>
              <a:rPr lang="en-US" sz="4800" dirty="0"/>
              <a:t>vs.</a:t>
            </a:r>
          </a:p>
          <a:p>
            <a:pPr marL="0" indent="0" algn="ctr">
              <a:buNone/>
            </a:pPr>
            <a:r>
              <a:rPr lang="en-US" sz="4800" dirty="0"/>
              <a:t>Extrinsic Reward</a:t>
            </a:r>
          </a:p>
        </p:txBody>
      </p:sp>
    </p:spTree>
    <p:extLst>
      <p:ext uri="{BB962C8B-B14F-4D97-AF65-F5344CB8AC3E}">
        <p14:creationId xmlns:p14="http://schemas.microsoft.com/office/powerpoint/2010/main" val="164648874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99"/>
            <a:ext cx="9144000" cy="1868126"/>
          </a:xfrm>
        </p:spPr>
        <p:txBody>
          <a:bodyPr/>
          <a:lstStyle/>
          <a:p>
            <a:r>
              <a:rPr lang="en-US" dirty="0"/>
              <a:t>Why is success so powerful?</a:t>
            </a:r>
          </a:p>
        </p:txBody>
      </p:sp>
      <p:sp>
        <p:nvSpPr>
          <p:cNvPr id="3" name="Content Placeholder 2"/>
          <p:cNvSpPr>
            <a:spLocks noGrp="1"/>
          </p:cNvSpPr>
          <p:nvPr>
            <p:ph idx="1"/>
          </p:nvPr>
        </p:nvSpPr>
        <p:spPr/>
        <p:txBody>
          <a:bodyPr/>
          <a:lstStyle/>
          <a:p>
            <a:pPr marL="0" indent="0" algn="ctr">
              <a:buNone/>
            </a:pPr>
            <a:endParaRPr lang="en-US" sz="4800" dirty="0"/>
          </a:p>
          <a:p>
            <a:pPr marL="0" indent="0" algn="ctr">
              <a:buNone/>
            </a:pPr>
            <a:r>
              <a:rPr lang="en-US" sz="4800" dirty="0"/>
              <a:t>Success</a:t>
            </a:r>
          </a:p>
          <a:p>
            <a:pPr marL="0" indent="0" algn="ctr">
              <a:buNone/>
            </a:pPr>
            <a:endParaRPr lang="en-US" sz="4800" dirty="0"/>
          </a:p>
          <a:p>
            <a:pPr marL="0" indent="0" algn="ctr">
              <a:buNone/>
            </a:pPr>
            <a:r>
              <a:rPr lang="en-US" sz="4800" dirty="0"/>
              <a:t>Interest 			Motivation</a:t>
            </a:r>
          </a:p>
        </p:txBody>
      </p:sp>
      <p:sp>
        <p:nvSpPr>
          <p:cNvPr id="6" name="Arrow: Circular 5"/>
          <p:cNvSpPr/>
          <p:nvPr/>
        </p:nvSpPr>
        <p:spPr bwMode="auto">
          <a:xfrm rot="16683646" flipH="1">
            <a:off x="1281271" y="1896349"/>
            <a:ext cx="3595537" cy="4094276"/>
          </a:xfrm>
          <a:prstGeom prst="circularArrow">
            <a:avLst>
              <a:gd name="adj1" fmla="val 7506"/>
              <a:gd name="adj2" fmla="val 1103592"/>
              <a:gd name="adj3" fmla="val 15782458"/>
              <a:gd name="adj4" fmla="val 11122363"/>
              <a:gd name="adj5" fmla="val 9458"/>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7" name="Arrow: Circular 6"/>
          <p:cNvSpPr/>
          <p:nvPr/>
        </p:nvSpPr>
        <p:spPr bwMode="auto">
          <a:xfrm rot="5564524" flipH="1">
            <a:off x="2577693" y="1673316"/>
            <a:ext cx="3497598" cy="6064939"/>
          </a:xfrm>
          <a:prstGeom prst="circularArrow">
            <a:avLst>
              <a:gd name="adj1" fmla="val 6972"/>
              <a:gd name="adj2" fmla="val 763818"/>
              <a:gd name="adj3" fmla="val 15475095"/>
              <a:gd name="adj4" fmla="val 5657381"/>
              <a:gd name="adj5" fmla="val 9458"/>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
        <p:nvSpPr>
          <p:cNvPr id="8" name="Arrow: Circular 7"/>
          <p:cNvSpPr/>
          <p:nvPr/>
        </p:nvSpPr>
        <p:spPr bwMode="auto">
          <a:xfrm rot="819813" flipH="1">
            <a:off x="4165311" y="2212409"/>
            <a:ext cx="3463093" cy="4094276"/>
          </a:xfrm>
          <a:prstGeom prst="circularArrow">
            <a:avLst>
              <a:gd name="adj1" fmla="val 7506"/>
              <a:gd name="adj2" fmla="val 1103592"/>
              <a:gd name="adj3" fmla="val 15782458"/>
              <a:gd name="adj4" fmla="val 12490773"/>
              <a:gd name="adj5" fmla="val 9458"/>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Tree>
    <p:extLst>
      <p:ext uri="{BB962C8B-B14F-4D97-AF65-F5344CB8AC3E}">
        <p14:creationId xmlns:p14="http://schemas.microsoft.com/office/powerpoint/2010/main" val="220205662"/>
      </p:ext>
    </p:extLst>
  </p:cSld>
  <p:clrMapOvr>
    <a:masterClrMapping/>
  </p:clrMapOvr>
  <p:transition spd="med" advClick="0">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Guiding Principle</a:t>
            </a:r>
          </a:p>
        </p:txBody>
      </p:sp>
      <p:sp>
        <p:nvSpPr>
          <p:cNvPr id="3" name="Content Placeholder 2"/>
          <p:cNvSpPr>
            <a:spLocks noGrp="1"/>
          </p:cNvSpPr>
          <p:nvPr>
            <p:ph idx="1"/>
          </p:nvPr>
        </p:nvSpPr>
        <p:spPr/>
        <p:txBody>
          <a:bodyPr/>
          <a:lstStyle/>
          <a:p>
            <a:pPr marL="0" indent="0" algn="ctr">
              <a:buNone/>
            </a:pPr>
            <a:r>
              <a:rPr lang="en-US" sz="4000" dirty="0"/>
              <a:t>Students need:</a:t>
            </a:r>
          </a:p>
          <a:p>
            <a:pPr algn="ctr"/>
            <a:r>
              <a:rPr lang="en-US" sz="4000" dirty="0"/>
              <a:t>many chances to be successful</a:t>
            </a:r>
          </a:p>
          <a:p>
            <a:pPr algn="ctr"/>
            <a:r>
              <a:rPr lang="en-US" sz="4000" dirty="0"/>
              <a:t>to recognize, on their own, when they are successful</a:t>
            </a:r>
          </a:p>
        </p:txBody>
      </p:sp>
    </p:spTree>
    <p:extLst>
      <p:ext uri="{BB962C8B-B14F-4D97-AF65-F5344CB8AC3E}">
        <p14:creationId xmlns:p14="http://schemas.microsoft.com/office/powerpoint/2010/main" val="2972716271"/>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Physics Problem</a:t>
            </a:r>
          </a:p>
        </p:txBody>
      </p:sp>
      <p:sp>
        <p:nvSpPr>
          <p:cNvPr id="3" name="Content Placeholder 2"/>
          <p:cNvSpPr>
            <a:spLocks noGrp="1"/>
          </p:cNvSpPr>
          <p:nvPr>
            <p:ph idx="1"/>
          </p:nvPr>
        </p:nvSpPr>
        <p:spPr/>
        <p:txBody>
          <a:bodyPr/>
          <a:lstStyle/>
          <a:p>
            <a:pPr marL="0" indent="0">
              <a:buNone/>
            </a:pPr>
            <a:r>
              <a:rPr lang="en-US" dirty="0"/>
              <a:t>Released from rest, 1 m/s at top, find m</a:t>
            </a:r>
            <a:r>
              <a:rPr lang="en-US" baseline="-25000" dirty="0"/>
              <a:t>2</a:t>
            </a:r>
            <a:endParaRPr lang="en-US" dirty="0"/>
          </a:p>
        </p:txBody>
      </p:sp>
      <p:pic>
        <p:nvPicPr>
          <p:cNvPr id="1026" name="Picture 2" descr="Image result for pulley incline probl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247" y="1866900"/>
            <a:ext cx="8770151" cy="4810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977416"/>
      </p:ext>
    </p:extLst>
  </p:cSld>
  <p:clrMapOvr>
    <a:masterClrMapping/>
  </p:clrMapOvr>
  <p:transition spd="med" advClick="0">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in Success!</a:t>
            </a:r>
          </a:p>
        </p:txBody>
      </p:sp>
      <p:sp>
        <p:nvSpPr>
          <p:cNvPr id="3" name="Content Placeholder 2"/>
          <p:cNvSpPr>
            <a:spLocks noGrp="1"/>
          </p:cNvSpPr>
          <p:nvPr>
            <p:ph idx="1"/>
          </p:nvPr>
        </p:nvSpPr>
        <p:spPr/>
        <p:txBody>
          <a:bodyPr/>
          <a:lstStyle/>
          <a:p>
            <a:pPr algn="ctr"/>
            <a:r>
              <a:rPr lang="en-US" sz="4000" dirty="0"/>
              <a:t>Make it a </a:t>
            </a:r>
            <a:r>
              <a:rPr lang="en-US" sz="4000" dirty="0">
                <a:solidFill>
                  <a:srgbClr val="92D050"/>
                </a:solidFill>
              </a:rPr>
              <a:t>rich </a:t>
            </a:r>
            <a:r>
              <a:rPr lang="en-US" sz="4000" dirty="0"/>
              <a:t>task</a:t>
            </a:r>
          </a:p>
          <a:p>
            <a:pPr algn="ctr"/>
            <a:r>
              <a:rPr lang="en-US" sz="4000" dirty="0"/>
              <a:t>Have students </a:t>
            </a:r>
            <a:r>
              <a:rPr lang="en-US" sz="4000" dirty="0">
                <a:solidFill>
                  <a:srgbClr val="92D050"/>
                </a:solidFill>
              </a:rPr>
              <a:t>invest</a:t>
            </a:r>
            <a:r>
              <a:rPr lang="en-US" sz="4000" dirty="0"/>
              <a:t> in it</a:t>
            </a:r>
          </a:p>
          <a:p>
            <a:pPr algn="ctr"/>
            <a:r>
              <a:rPr lang="en-US" sz="4000" dirty="0">
                <a:solidFill>
                  <a:srgbClr val="92D050"/>
                </a:solidFill>
              </a:rPr>
              <a:t>Support</a:t>
            </a:r>
            <a:r>
              <a:rPr lang="en-US" sz="4000" dirty="0"/>
              <a:t> students throughout it</a:t>
            </a:r>
          </a:p>
          <a:p>
            <a:pPr algn="ctr"/>
            <a:r>
              <a:rPr lang="en-US" sz="4000" dirty="0"/>
              <a:t>Have students </a:t>
            </a:r>
            <a:r>
              <a:rPr lang="en-US" sz="4000" dirty="0">
                <a:solidFill>
                  <a:srgbClr val="92D050"/>
                </a:solidFill>
              </a:rPr>
              <a:t>test</a:t>
            </a:r>
            <a:r>
              <a:rPr lang="en-US" sz="4000" dirty="0"/>
              <a:t> it</a:t>
            </a:r>
          </a:p>
        </p:txBody>
      </p:sp>
    </p:spTree>
    <p:extLst>
      <p:ext uri="{BB962C8B-B14F-4D97-AF65-F5344CB8AC3E}">
        <p14:creationId xmlns:p14="http://schemas.microsoft.com/office/powerpoint/2010/main" val="1218402465"/>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Image result for captain ki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62"/>
            <a:ext cx="9144000" cy="686503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472612" y="3422155"/>
            <a:ext cx="4633644" cy="2752613"/>
            <a:chOff x="5108456" y="-387192"/>
            <a:chExt cx="4633644" cy="2752613"/>
          </a:xfrm>
        </p:grpSpPr>
        <p:sp>
          <p:nvSpPr>
            <p:cNvPr id="7" name="Rectangle 6"/>
            <p:cNvSpPr/>
            <p:nvPr/>
          </p:nvSpPr>
          <p:spPr bwMode="auto">
            <a:xfrm>
              <a:off x="5108456" y="413331"/>
              <a:ext cx="3011368" cy="1952090"/>
            </a:xfrm>
            <a:prstGeom prst="rect">
              <a:avLst/>
            </a:prstGeom>
            <a:solidFill>
              <a:schemeClr val="tx1"/>
            </a:solidFill>
            <a:ln w="76200" cap="flat" cmpd="sng" algn="ctr">
              <a:solidFill>
                <a:srgbClr val="00B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We get the humans</a:t>
              </a:r>
              <a:endParaRPr kumimoji="0" lang="en-CA" sz="40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cxnSp>
          <p:nvCxnSpPr>
            <p:cNvPr id="8" name="Straight Connector 7"/>
            <p:cNvCxnSpPr>
              <a:cxnSpLocks/>
            </p:cNvCxnSpPr>
            <p:nvPr/>
          </p:nvCxnSpPr>
          <p:spPr bwMode="auto">
            <a:xfrm flipH="1">
              <a:off x="7739992" y="-387192"/>
              <a:ext cx="2002108" cy="800523"/>
            </a:xfrm>
            <a:prstGeom prst="line">
              <a:avLst/>
            </a:prstGeom>
            <a:solidFill>
              <a:schemeClr val="accent1"/>
            </a:solidFill>
            <a:ln w="76200" cap="flat" cmpd="sng" algn="ctr">
              <a:solidFill>
                <a:srgbClr val="00B050"/>
              </a:solidFill>
              <a:prstDash val="solid"/>
              <a:round/>
              <a:headEnd type="arrow" w="med" len="med"/>
              <a:tailEnd type="none" w="med" len="med"/>
            </a:ln>
            <a:effectLst/>
          </p:spPr>
        </p:cxnSp>
      </p:gr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171" y="941437"/>
            <a:ext cx="2419350" cy="2038350"/>
          </a:xfrm>
          <a:prstGeom prst="rect">
            <a:avLst/>
          </a:prstGeom>
        </p:spPr>
      </p:pic>
    </p:spTree>
    <p:extLst>
      <p:ext uri="{BB962C8B-B14F-4D97-AF65-F5344CB8AC3E}">
        <p14:creationId xmlns:p14="http://schemas.microsoft.com/office/powerpoint/2010/main" val="3439743166"/>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ollercoaster Launch - summary">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7043" y="1132638"/>
            <a:ext cx="9136957" cy="5135526"/>
          </a:xfrm>
          <a:prstGeom prst="rect">
            <a:avLst/>
          </a:prstGeom>
        </p:spPr>
      </p:pic>
      <p:sp>
        <p:nvSpPr>
          <p:cNvPr id="3" name="Title 2"/>
          <p:cNvSpPr>
            <a:spLocks noGrp="1"/>
          </p:cNvSpPr>
          <p:nvPr>
            <p:ph type="title"/>
          </p:nvPr>
        </p:nvSpPr>
        <p:spPr/>
        <p:txBody>
          <a:bodyPr/>
          <a:lstStyle/>
          <a:p>
            <a:r>
              <a:rPr lang="en-US" dirty="0"/>
              <a:t>Add in Success!</a:t>
            </a:r>
          </a:p>
        </p:txBody>
      </p:sp>
    </p:spTree>
    <p:extLst>
      <p:ext uri="{BB962C8B-B14F-4D97-AF65-F5344CB8AC3E}">
        <p14:creationId xmlns:p14="http://schemas.microsoft.com/office/powerpoint/2010/main" val="2018930343"/>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Have Students Test it</a:t>
            </a:r>
          </a:p>
        </p:txBody>
      </p:sp>
      <p:pic>
        <p:nvPicPr>
          <p:cNvPr id="4" name="Success">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cstate="print"/>
          <a:stretch>
            <a:fillRect/>
          </a:stretch>
        </p:blipFill>
        <p:spPr>
          <a:xfrm>
            <a:off x="0" y="1132638"/>
            <a:ext cx="9144000" cy="5143500"/>
          </a:xfrm>
          <a:prstGeom prst="rect">
            <a:avLst/>
          </a:prstGeom>
        </p:spPr>
      </p:pic>
    </p:spTree>
    <p:extLst>
      <p:ext uri="{BB962C8B-B14F-4D97-AF65-F5344CB8AC3E}">
        <p14:creationId xmlns:p14="http://schemas.microsoft.com/office/powerpoint/2010/main" val="3564028395"/>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Invest in Ideas</a:t>
            </a:r>
          </a:p>
        </p:txBody>
      </p:sp>
      <p:pic>
        <p:nvPicPr>
          <p:cNvPr id="4" name="Content Placeholder 3"/>
          <p:cNvPicPr>
            <a:picLocks noGrp="1" noChangeAspect="1"/>
          </p:cNvPicPr>
          <p:nvPr>
            <p:ph idx="1"/>
          </p:nvPr>
        </p:nvPicPr>
        <p:blipFill rotWithShape="1">
          <a:blip r:embed="rId2"/>
          <a:srcRect b="15851"/>
          <a:stretch/>
        </p:blipFill>
        <p:spPr>
          <a:xfrm>
            <a:off x="0" y="1237221"/>
            <a:ext cx="9144000" cy="5620779"/>
          </a:xfrm>
          <a:prstGeom prst="rect">
            <a:avLst/>
          </a:prstGeom>
        </p:spPr>
      </p:pic>
    </p:spTree>
    <p:extLst>
      <p:ext uri="{BB962C8B-B14F-4D97-AF65-F5344CB8AC3E}">
        <p14:creationId xmlns:p14="http://schemas.microsoft.com/office/powerpoint/2010/main" val="2906183412"/>
      </p:ext>
    </p:extLst>
  </p:cSld>
  <p:clrMapOvr>
    <a:masterClrMapping/>
  </p:clrMapOvr>
  <p:transition spd="med" advClick="0">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Success!</a:t>
            </a:r>
          </a:p>
        </p:txBody>
      </p:sp>
      <p:sp>
        <p:nvSpPr>
          <p:cNvPr id="5" name="Content Placeholder 4"/>
          <p:cNvSpPr>
            <a:spLocks noGrp="1"/>
          </p:cNvSpPr>
          <p:nvPr>
            <p:ph idx="1"/>
          </p:nvPr>
        </p:nvSpPr>
        <p:spPr/>
        <p:txBody>
          <a:bodyPr/>
          <a:lstStyle/>
          <a:p>
            <a:pPr marL="0" indent="0" algn="ctr">
              <a:buNone/>
            </a:pPr>
            <a:r>
              <a:rPr lang="en-US" sz="4400" dirty="0"/>
              <a:t>How is this lesson designed to help students take </a:t>
            </a:r>
            <a:r>
              <a:rPr lang="en-US" sz="4400" dirty="0">
                <a:solidFill>
                  <a:srgbClr val="92D050"/>
                </a:solidFill>
              </a:rPr>
              <a:t>ownership</a:t>
            </a:r>
            <a:r>
              <a:rPr lang="en-US" sz="4400" dirty="0"/>
              <a:t> of ideas?</a:t>
            </a:r>
          </a:p>
          <a:p>
            <a:pPr marL="0" indent="0" algn="ctr">
              <a:buNone/>
            </a:pPr>
            <a:r>
              <a:rPr lang="en-US" sz="4400" dirty="0"/>
              <a:t>How is it designed to deliver installments of </a:t>
            </a:r>
            <a:r>
              <a:rPr lang="en-US" sz="4400" dirty="0">
                <a:solidFill>
                  <a:srgbClr val="92D050"/>
                </a:solidFill>
              </a:rPr>
              <a:t>success</a:t>
            </a:r>
            <a:r>
              <a:rPr lang="en-US" sz="4400" dirty="0"/>
              <a:t>?</a:t>
            </a:r>
          </a:p>
        </p:txBody>
      </p:sp>
    </p:spTree>
    <p:extLst>
      <p:ext uri="{BB962C8B-B14F-4D97-AF65-F5344CB8AC3E}">
        <p14:creationId xmlns:p14="http://schemas.microsoft.com/office/powerpoint/2010/main" val="155371581"/>
      </p:ext>
    </p:extLst>
  </p:cSld>
  <p:clrMapOvr>
    <a:masterClrMapping/>
  </p:clrMapOvr>
  <p:transition spd="med" advClick="0">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97"/>
            <a:ext cx="9144000" cy="2073165"/>
          </a:xfrm>
        </p:spPr>
        <p:txBody>
          <a:bodyPr/>
          <a:lstStyle/>
          <a:p>
            <a:r>
              <a:rPr lang="en-US" dirty="0"/>
              <a:t>Understand </a:t>
            </a:r>
            <a:br>
              <a:rPr lang="en-US" dirty="0"/>
            </a:br>
            <a:r>
              <a:rPr lang="en-US" dirty="0"/>
              <a:t>Students’ Emotions</a:t>
            </a:r>
          </a:p>
        </p:txBody>
      </p:sp>
      <p:sp>
        <p:nvSpPr>
          <p:cNvPr id="3" name="Content Placeholder 2"/>
          <p:cNvSpPr>
            <a:spLocks noGrp="1"/>
          </p:cNvSpPr>
          <p:nvPr>
            <p:ph idx="1"/>
          </p:nvPr>
        </p:nvSpPr>
        <p:spPr>
          <a:xfrm>
            <a:off x="1446111" y="2081462"/>
            <a:ext cx="5753341" cy="4521355"/>
          </a:xfrm>
        </p:spPr>
        <p:txBody>
          <a:bodyPr/>
          <a:lstStyle/>
          <a:p>
            <a:r>
              <a:rPr lang="en-US" sz="4000" dirty="0"/>
              <a:t>Design your teaching with emotion in mind</a:t>
            </a:r>
          </a:p>
          <a:p>
            <a:r>
              <a:rPr lang="en-US" sz="4000" dirty="0"/>
              <a:t>Can’t deny evolution!</a:t>
            </a:r>
          </a:p>
        </p:txBody>
      </p:sp>
      <p:pic>
        <p:nvPicPr>
          <p:cNvPr id="1026" name="Picture 2" descr="Image result for mike pence creation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7215" y="1970049"/>
            <a:ext cx="6332076" cy="4749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456103"/>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Image result for zull art of changing the brain"/>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2944" t="2054" r="2138" b="1833"/>
          <a:stretch/>
        </p:blipFill>
        <p:spPr bwMode="auto">
          <a:xfrm>
            <a:off x="2352675" y="295275"/>
            <a:ext cx="4476750" cy="623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804479"/>
      </p:ext>
    </p:extLst>
  </p:cSld>
  <p:clrMapOvr>
    <a:masterClrMapping/>
  </p:clrMapOvr>
  <p:transition spd="med" advClick="0">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a:t>
            </a:r>
          </a:p>
        </p:txBody>
      </p:sp>
      <p:pic>
        <p:nvPicPr>
          <p:cNvPr id="4" name="Content Placeholder 3"/>
          <p:cNvPicPr>
            <a:picLocks noGrp="1" noChangeAspect="1"/>
          </p:cNvPicPr>
          <p:nvPr>
            <p:ph idx="1"/>
          </p:nvPr>
        </p:nvPicPr>
        <p:blipFill rotWithShape="1">
          <a:blip r:embed="rId2"/>
          <a:srcRect l="5319" t="7505" r="2189" b="20230"/>
          <a:stretch/>
        </p:blipFill>
        <p:spPr>
          <a:xfrm>
            <a:off x="104172" y="1151298"/>
            <a:ext cx="8935656" cy="5585168"/>
          </a:xfrm>
          <a:prstGeom prst="rect">
            <a:avLst/>
          </a:prstGeom>
        </p:spPr>
      </p:pic>
      <p:sp>
        <p:nvSpPr>
          <p:cNvPr id="5" name="Rectangle: Rounded Corners 4"/>
          <p:cNvSpPr/>
          <p:nvPr/>
        </p:nvSpPr>
        <p:spPr bwMode="auto">
          <a:xfrm>
            <a:off x="2430684" y="3854370"/>
            <a:ext cx="5301205" cy="2650602"/>
          </a:xfrm>
          <a:prstGeom prst="roundRect">
            <a:avLst/>
          </a:prstGeom>
          <a:noFill/>
          <a:ln w="762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Garamond" pitchFamily="18" charset="0"/>
            </a:endParaRPr>
          </a:p>
        </p:txBody>
      </p:sp>
    </p:spTree>
    <p:extLst>
      <p:ext uri="{BB962C8B-B14F-4D97-AF65-F5344CB8AC3E}">
        <p14:creationId xmlns:p14="http://schemas.microsoft.com/office/powerpoint/2010/main" val="1435628949"/>
      </p:ext>
    </p:extLst>
  </p:cSld>
  <p:clrMapOvr>
    <a:masterClrMapping/>
  </p:clrMapOvr>
  <p:transition spd="med" advClick="0">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4627" b="12097"/>
          <a:stretch/>
        </p:blipFill>
        <p:spPr>
          <a:xfrm>
            <a:off x="0" y="1"/>
            <a:ext cx="9144000" cy="6858000"/>
          </a:xfrm>
          <a:prstGeom prst="rect">
            <a:avLst/>
          </a:prstGeom>
        </p:spPr>
      </p:pic>
      <p:sp>
        <p:nvSpPr>
          <p:cNvPr id="4" name="Title 3"/>
          <p:cNvSpPr>
            <a:spLocks noGrp="1"/>
          </p:cNvSpPr>
          <p:nvPr>
            <p:ph type="ctrTitle" sz="quarter"/>
          </p:nvPr>
        </p:nvSpPr>
        <p:spPr>
          <a:xfrm>
            <a:off x="0" y="1"/>
            <a:ext cx="9144000" cy="1688840"/>
          </a:xfrm>
        </p:spPr>
        <p:txBody>
          <a:bodyPr/>
          <a:lstStyle/>
          <a:p>
            <a:r>
              <a:rPr lang="en-US" sz="6600" dirty="0"/>
              <a:t>Harness Emotion to Improve Learning</a:t>
            </a:r>
            <a:endParaRPr lang="en-US" sz="4800" dirty="0">
              <a:solidFill>
                <a:schemeClr val="tx1"/>
              </a:solidFill>
            </a:endParaRPr>
          </a:p>
        </p:txBody>
      </p:sp>
      <p:sp>
        <p:nvSpPr>
          <p:cNvPr id="6" name="Subtitle 5"/>
          <p:cNvSpPr>
            <a:spLocks noGrp="1"/>
          </p:cNvSpPr>
          <p:nvPr>
            <p:ph type="subTitle" sz="quarter" idx="1"/>
          </p:nvPr>
        </p:nvSpPr>
        <p:spPr>
          <a:xfrm>
            <a:off x="0" y="5208998"/>
            <a:ext cx="9144000" cy="1649002"/>
          </a:xfrm>
          <a:solidFill>
            <a:srgbClr val="000000">
              <a:alpha val="50196"/>
            </a:srgbClr>
          </a:solidFill>
        </p:spPr>
        <p:txBody>
          <a:bodyPr/>
          <a:lstStyle/>
          <a:p>
            <a:r>
              <a:rPr lang="en-US" dirty="0">
                <a:solidFill>
                  <a:srgbClr val="FFD629"/>
                </a:solidFill>
                <a:effectLst>
                  <a:outerShdw blurRad="38100" dist="38100" dir="2700000" algn="tl">
                    <a:srgbClr val="000000">
                      <a:alpha val="43137"/>
                    </a:srgbClr>
                  </a:outerShdw>
                </a:effectLst>
              </a:rPr>
              <a:t>Chris Meyer</a:t>
            </a:r>
          </a:p>
          <a:p>
            <a:r>
              <a:rPr lang="en-US" sz="2800" dirty="0">
                <a:effectLst>
                  <a:outerShdw blurRad="38100" dist="38100" dir="2700000" algn="tl">
                    <a:srgbClr val="000000">
                      <a:alpha val="43137"/>
                    </a:srgbClr>
                  </a:outerShdw>
                </a:effectLst>
              </a:rPr>
              <a:t>York Mills C. I., Toronto District School Board</a:t>
            </a:r>
          </a:p>
          <a:p>
            <a:r>
              <a:rPr lang="en-US" sz="2800" dirty="0">
                <a:effectLst>
                  <a:outerShdw blurRad="38100" dist="38100" dir="2700000" algn="tl">
                    <a:srgbClr val="000000">
                      <a:alpha val="43137"/>
                    </a:srgbClr>
                  </a:outerShdw>
                </a:effectLst>
              </a:rPr>
              <a:t>www.meyercreations.com/physics</a:t>
            </a:r>
          </a:p>
          <a:p>
            <a:endParaRPr lang="en-US" sz="2800" dirty="0">
              <a:effectLst>
                <a:outerShdw blurRad="38100" dist="38100" dir="2700000" algn="tl">
                  <a:srgbClr val="000000">
                    <a:alpha val="43137"/>
                  </a:srgbClr>
                </a:outerShdw>
              </a:effectLst>
            </a:endParaRPr>
          </a:p>
          <a:p>
            <a:endParaRPr lang="en-US" sz="2800" dirty="0">
              <a:effectLst>
                <a:outerShdw blurRad="38100" dist="38100" dir="2700000" algn="tl">
                  <a:srgbClr val="000000">
                    <a:alpha val="43137"/>
                  </a:srgbClr>
                </a:outerShdw>
              </a:effectLst>
            </a:endParaRPr>
          </a:p>
          <a:p>
            <a:endParaRPr lang="en-CA"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09387136"/>
      </p:ext>
    </p:extLst>
  </p:cSld>
  <p:clrMapOvr>
    <a:masterClrMapping/>
  </p:clrMapOvr>
  <p:transition spd="med" advClick="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171" y="941437"/>
            <a:ext cx="2419350" cy="2038350"/>
          </a:xfrm>
          <a:prstGeom prst="rect">
            <a:avLst/>
          </a:prstGeom>
        </p:spPr>
      </p:pic>
      <p:sp>
        <p:nvSpPr>
          <p:cNvPr id="5" name="Rectangle 4"/>
          <p:cNvSpPr/>
          <p:nvPr/>
        </p:nvSpPr>
        <p:spPr bwMode="auto">
          <a:xfrm>
            <a:off x="-1" y="0"/>
            <a:ext cx="2481943" cy="6858000"/>
          </a:xfrm>
          <a:prstGeom prst="rect">
            <a:avLst/>
          </a:prstGeom>
          <a:solidFill>
            <a:srgbClr val="0000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Garamond" pitchFamily="18" charset="0"/>
              <a:ea typeface="+mn-ea"/>
              <a:cs typeface="+mn-cs"/>
            </a:endParaRPr>
          </a:p>
        </p:txBody>
      </p:sp>
      <p:sp>
        <p:nvSpPr>
          <p:cNvPr id="4" name="Rectangle 2"/>
          <p:cNvSpPr>
            <a:spLocks noGrp="1" noChangeArrowheads="1"/>
          </p:cNvSpPr>
          <p:nvPr>
            <p:ph type="title"/>
          </p:nvPr>
        </p:nvSpPr>
        <p:spPr/>
        <p:txBody>
          <a:bodyPr/>
          <a:lstStyle/>
          <a:p>
            <a:pPr eaLnBrk="1" hangingPunct="1">
              <a:defRPr/>
            </a:pPr>
            <a:r>
              <a:rPr lang="en-US" sz="6600" dirty="0">
                <a:solidFill>
                  <a:srgbClr val="F6DB3C"/>
                </a:solidFill>
              </a:rPr>
              <a:t>Survivor</a:t>
            </a:r>
          </a:p>
        </p:txBody>
      </p:sp>
      <p:sp>
        <p:nvSpPr>
          <p:cNvPr id="2" name="Content Placeholder 1"/>
          <p:cNvSpPr>
            <a:spLocks noGrp="1"/>
          </p:cNvSpPr>
          <p:nvPr>
            <p:ph idx="1"/>
          </p:nvPr>
        </p:nvSpPr>
        <p:spPr>
          <a:xfrm>
            <a:off x="457200" y="1275907"/>
            <a:ext cx="4439653" cy="5326911"/>
          </a:xfrm>
        </p:spPr>
        <p:txBody>
          <a:bodyPr/>
          <a:lstStyle/>
          <a:p>
            <a:pPr marL="0" indent="0" algn="ctr">
              <a:buNone/>
            </a:pPr>
            <a:r>
              <a:rPr lang="en-US" sz="4400" dirty="0"/>
              <a:t>What are the brain’s main tools for survival?</a:t>
            </a:r>
          </a:p>
        </p:txBody>
      </p:sp>
    </p:spTree>
    <p:extLst>
      <p:ext uri="{BB962C8B-B14F-4D97-AF65-F5344CB8AC3E}">
        <p14:creationId xmlns:p14="http://schemas.microsoft.com/office/powerpoint/2010/main" val="222475490"/>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7"/>
                                        </p:tgtEl>
                                      </p:cBhvr>
                                      <p:by x="150000" y="150000"/>
                                    </p:animScale>
                                  </p:childTnLst>
                                </p:cTn>
                              </p:par>
                              <p:par>
                                <p:cTn id="7" presetID="42" presetClass="path" presetSubtype="0" accel="50000" decel="50000" fill="hold" nodeType="withEffect">
                                  <p:stCondLst>
                                    <p:cond delay="0"/>
                                  </p:stCondLst>
                                  <p:childTnLst>
                                    <p:animMotion origin="layout" path="M 2.77778E-6 3.7037E-7 L 0.0625 0.14861 " pathEditMode="relative" rAng="0" ptsTypes="AA">
                                      <p:cBhvr>
                                        <p:cTn id="8" dur="2000" fill="hold"/>
                                        <p:tgtEl>
                                          <p:spTgt spid="7"/>
                                        </p:tgtEl>
                                        <p:attrNameLst>
                                          <p:attrName>ppt_x</p:attrName>
                                          <p:attrName>ppt_y</p:attrName>
                                        </p:attrNameLst>
                                      </p:cBhvr>
                                      <p:rCtr x="3125" y="7431"/>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17&quot;&gt;&lt;object type=&quot;3&quot; unique_id=&quot;10024&quot;&gt;&lt;property id=&quot;20148&quot; value=&quot;5&quot;/&gt;&lt;property id=&quot;20300&quot; value=&quot;Slide 7 - &amp;quot;The Problem with Lectures&amp;quot;&quot;/&gt;&lt;property id=&quot;20307&quot; value=&quot;427&quot;/&gt;&lt;/object&gt;&lt;object type=&quot;3&quot; unique_id=&quot;10025&quot;&gt;&lt;property id=&quot;20148&quot; value=&quot;5&quot;/&gt;&lt;property id=&quot;20300&quot; value=&quot;Slide 13&quot;/&gt;&lt;property id=&quot;20307&quot; value=&quot;402&quot;/&gt;&lt;/object&gt;&lt;object type=&quot;3&quot; unique_id=&quot;10044&quot;&gt;&lt;property id=&quot;20148&quot; value=&quot;5&quot;/&gt;&lt;property id=&quot;20300&quot; value=&quot;Slide 5 - &amp;quot;Mazur’s Discovery&amp;quot;&quot;/&gt;&lt;property id=&quot;20307&quot; value=&quot;390&quot;/&gt;&lt;/object&gt;&lt;object type=&quot;3&quot; unique_id=&quot;10045&quot;&gt;&lt;property id=&quot;20148&quot; value=&quot;5&quot;/&gt;&lt;property id=&quot;20300&quot; value=&quot;Slide 6 - &amp;quot;Mazur’s Discovery&amp;quot;&quot;/&gt;&lt;property id=&quot;20307&quot; value=&quot;391&quot;/&gt;&lt;/object&gt;&lt;object type=&quot;3&quot; unique_id=&quot;10064&quot;&gt;&lt;property id=&quot;20148&quot; value=&quot;5&quot;/&gt;&lt;property id=&quot;20300&quot; value=&quot;Slide 11 - &amp;quot;Answer: Physics Education Research&amp;quot;&quot;/&gt;&lt;property id=&quot;20307&quot; value=&quot;319&quot;/&gt;&lt;/object&gt;&lt;object type=&quot;3&quot; unique_id=&quot;10065&quot;&gt;&lt;property id=&quot;20148&quot; value=&quot;5&quot;/&gt;&lt;property id=&quot;20300&quot; value=&quot;Slide 19 - &amp;quot;Force Concept Inventory (FCI)&amp;quot;&quot;/&gt;&lt;property id=&quot;20307&quot; value=&quot;361&quot;/&gt;&lt;/object&gt;&lt;object type=&quot;3&quot; unique_id=&quot;10067&quot;&gt;&lt;property id=&quot;20148&quot; value=&quot;5&quot;/&gt;&lt;property id=&quot;20300&quot; value=&quot;Slide 22 - &amp;quot;Force Concept Inventory (FCI)&amp;quot;&quot;/&gt;&lt;property id=&quot;20307&quot; value=&quot;370&quot;/&gt;&lt;/object&gt;&lt;object type=&quot;3&quot; unique_id=&quot;10076&quot;&gt;&lt;property id=&quot;20148&quot; value=&quot;5&quot;/&gt;&lt;property id=&quot;20300&quot; value=&quot;Slide 31 - &amp;quot;meyercreations.com/physics&amp;quot;&quot;/&gt;&lt;property id=&quot;20307&quot; value=&quot;362&quot;/&gt;&lt;/object&gt;&lt;object type=&quot;3&quot; unique_id=&quot;10077&quot;&gt;&lt;property id=&quot;20148&quot; value=&quot;5&quot;/&gt;&lt;property id=&quot;20300&quot; value=&quot;Slide 32&quot;/&gt;&lt;property id=&quot;20307&quot; value=&quot;363&quot;/&gt;&lt;/object&gt;&lt;object type=&quot;3&quot; unique_id=&quot;13354&quot;&gt;&lt;property id=&quot;20148&quot; value=&quot;5&quot;/&gt;&lt;property id=&quot;20300&quot; value=&quot;Slide 1 - &amp;quot;The Problem with Lectures&amp;quot;&quot;/&gt;&lt;property id=&quot;20307&quot; value=&quot;463&quot;/&gt;&lt;/object&gt;&lt;object type=&quot;3&quot; unique_id=&quot;13355&quot;&gt;&lt;property id=&quot;20148&quot; value=&quot;5&quot;/&gt;&lt;property id=&quot;20300&quot; value=&quot;Slide 10 - &amp;quot;Question: What’s Going on Upstairs?&amp;quot;&quot;/&gt;&lt;property id=&quot;20307&quot; value=&quot;474&quot;/&gt;&lt;/object&gt;&lt;object type=&quot;3&quot; unique_id=&quot;13363&quot;&gt;&lt;property id=&quot;20148&quot; value=&quot;5&quot;/&gt;&lt;property id=&quot;20300&quot; value=&quot;Slide 23 - &amp;quot;Other Surveys&amp;quot;&quot;/&gt;&lt;property id=&quot;20307&quot; value=&quot;464&quot;/&gt;&lt;/object&gt;&lt;object type=&quot;3&quot; unique_id=&quot;13364&quot;&gt;&lt;property id=&quot;20148&quot; value=&quot;5&quot;/&gt;&lt;property id=&quot;20300&quot; value=&quot;Slide 25 - &amp;quot;Success: Rich Problem Solving&amp;quot;&quot;/&gt;&lt;property id=&quot;20307&quot; value=&quot;472&quot;/&gt;&lt;/object&gt;&lt;object type=&quot;3&quot; unique_id=&quot;13365&quot;&gt;&lt;property id=&quot;20148&quot; value=&quot;5&quot;/&gt;&lt;property id=&quot;20300&quot; value=&quot;Slide 27 - &amp;quot;Success: A Median Student’s Test&amp;quot;&quot;/&gt;&lt;property id=&quot;20307&quot; value=&quot;473&quot;/&gt;&lt;/object&gt;&lt;object type=&quot;3&quot; unique_id=&quot;13822&quot;&gt;&lt;property id=&quot;20148&quot; value=&quot;5&quot;/&gt;&lt;property id=&quot;20300&quot; value=&quot;Slide 35 - &amp;quot;The Reform Imperative&amp;quot;&quot;/&gt;&lt;property id=&quot;20307&quot; value=&quot;475&quot;/&gt;&lt;/object&gt;&lt;object type=&quot;3&quot; unique_id=&quot;13823&quot;&gt;&lt;property id=&quot;20148&quot; value=&quot;5&quot;/&gt;&lt;property id=&quot;20300&quot; value=&quot;Slide 37 - &amp;quot;The Reform Imperative&amp;quot;&quot;/&gt;&lt;property id=&quot;20307&quot; value=&quot;476&quot;/&gt;&lt;/object&gt;&lt;object type=&quot;3&quot; unique_id=&quot;13825&quot;&gt;&lt;property id=&quot;20148&quot; value=&quot;5&quot;/&gt;&lt;property id=&quot;20300&quot; value=&quot;Slide 38 - &amp;quot;The Reform Imperative&amp;quot;&quot;/&gt;&lt;property id=&quot;20307&quot; value=&quot;478&quot;/&gt;&lt;/object&gt;&lt;object type=&quot;3&quot; unique_id=&quot;14178&quot;&gt;&lt;property id=&quot;20148&quot; value=&quot;5&quot;/&gt;&lt;property id=&quot;20300&quot; value=&quot;Slide 2 - &amp;quot;The Problem with Lectures&amp;quot;&quot;/&gt;&lt;property id=&quot;20307&quot; value=&quot;479&quot;/&gt;&lt;/object&gt;&lt;object type=&quot;3&quot; unique_id=&quot;14179&quot;&gt;&lt;property id=&quot;20148&quot; value=&quot;5&quot;/&gt;&lt;property id=&quot;20300&quot; value=&quot;Slide 3 - &amp;quot;Eric Mazur&amp;quot;&quot;/&gt;&lt;property id=&quot;20307&quot; value=&quot;481&quot;/&gt;&lt;/object&gt;&lt;object type=&quot;3&quot; unique_id=&quot;14180&quot;&gt;&lt;property id=&quot;20148&quot; value=&quot;5&quot;/&gt;&lt;property id=&quot;20300&quot; value=&quot;Slide 12 - &amp;quot;Tool: Force Concept Inventory&amp;quot;&quot;/&gt;&lt;property id=&quot;20307&quot; value=&quot;480&quot;/&gt;&lt;/object&gt;&lt;object type=&quot;3&quot; unique_id=&quot;14597&quot;&gt;&lt;property id=&quot;20148&quot; value=&quot;5&quot;/&gt;&lt;property id=&quot;20300&quot; value=&quot;Slide 8 - &amp;quot;Best Lesson Ever&amp;quot;&quot;/&gt;&lt;property id=&quot;20307&quot; value=&quot;482&quot;/&gt;&lt;/object&gt;&lt;object type=&quot;3&quot; unique_id=&quot;14598&quot;&gt;&lt;property id=&quot;20148&quot; value=&quot;5&quot;/&gt;&lt;property id=&quot;20300&quot; value=&quot;Slide 16 - &amp;quot;A PER Classroom&amp;quot;&quot;/&gt;&lt;property id=&quot;20307&quot; value=&quot;483&quot;/&gt;&lt;/object&gt;&lt;object type=&quot;3&quot; unique_id=&quot;15065&quot;&gt;&lt;property id=&quot;20148&quot; value=&quot;5&quot;/&gt;&lt;property id=&quot;20300&quot; value=&quot;Slide 17 - &amp;quot;No Lectures  Guided Inquiry Activities&amp;quot;&quot;/&gt;&lt;property id=&quot;20307&quot; value=&quot;484&quot;/&gt;&lt;/object&gt;&lt;object type=&quot;3&quot; unique_id=&quot;15066&quot;&gt;&lt;property id=&quot;20148&quot; value=&quot;5&quot;/&gt;&lt;property id=&quot;20300&quot; value=&quot;Slide 18 - &amp;quot;Students Explain to Students&amp;quot;&quot;/&gt;&lt;property id=&quot;20307&quot; value=&quot;485&quot;/&gt;&lt;/object&gt;&lt;object type=&quot;3&quot; unique_id=&quot;15298&quot;&gt;&lt;property id=&quot;20148&quot; value=&quot;5&quot;/&gt;&lt;property id=&quot;20300&quot; value=&quot;Slide 20 - &amp;quot;FCI: Pretest (Starting Gr. 12)&amp;quot;&quot;/&gt;&lt;property id=&quot;20307&quot; value=&quot;486&quot;/&gt;&lt;/object&gt;&lt;object type=&quot;3&quot; unique_id=&quot;15299&quot;&gt;&lt;property id=&quot;20148&quot; value=&quot;5&quot;/&gt;&lt;property id=&quot;20300&quot; value=&quot;Slide 21 - &amp;quot;FCI: Posttest (Finishing Gr. 12)&amp;quot;&quot;/&gt;&lt;property id=&quot;20307&quot; value=&quot;487&quot;/&gt;&lt;/object&gt;&lt;object type=&quot;3&quot; unique_id=&quot;15487&quot;&gt;&lt;property id=&quot;20148&quot; value=&quot;5&quot;/&gt;&lt;property id=&quot;20300&quot; value=&quot;Slide 26 - &amp;quot;Success: HomeWork with Vitamins!&amp;quot;&quot;/&gt;&lt;property id=&quot;20307&quot; value=&quot;488&quot;/&gt;&lt;/object&gt;&lt;object type=&quot;3&quot; unique_id=&quot;15680&quot;&gt;&lt;property id=&quot;20148&quot; value=&quot;5&quot;/&gt;&lt;property id=&quot;20300&quot; value=&quot;Slide 24 - &amp;quot;Success: Daily Class Work&amp;quot;&quot;/&gt;&lt;property id=&quot;20307&quot; value=&quot;490&quot;/&gt;&lt;/object&gt;&lt;object type=&quot;3&quot; unique_id=&quot;15819&quot;&gt;&lt;property id=&quot;20148&quot; value=&quot;5&quot;/&gt;&lt;property id=&quot;20300&quot; value=&quot;Slide 4 - &amp;quot;High-tech Jiffy Pop?&amp;quot;&quot;/&gt;&lt;property id=&quot;20307&quot; value=&quot;491&quot;/&gt;&lt;/object&gt;&lt;object type=&quot;3&quot; unique_id=&quot;15820&quot;&gt;&lt;property id=&quot;20148&quot; value=&quot;5&quot;/&gt;&lt;property id=&quot;20300&quot; value=&quot;Slide 15&quot;/&gt;&lt;property id=&quot;20307&quot; value=&quot;492&quot;/&gt;&lt;/object&gt;&lt;object type=&quot;3&quot; unique_id=&quot;16037&quot;&gt;&lt;property id=&quot;20148&quot; value=&quot;5&quot;/&gt;&lt;property id=&quot;20300&quot; value=&quot;Slide 36 - &amp;quot;The Reform Imperative&amp;quot;&quot;/&gt;&lt;property id=&quot;20307&quot; value=&quot;493&quot;/&gt;&lt;/object&gt;&lt;object type=&quot;3&quot; unique_id=&quot;16150&quot;&gt;&lt;property id=&quot;20148&quot; value=&quot;5&quot;/&gt;&lt;property id=&quot;20300&quot; value=&quot;Slide 14&quot;/&gt;&lt;property id=&quot;20307&quot; value=&quot;494&quot;/&gt;&lt;/object&gt;&lt;object type=&quot;3&quot; unique_id=&quot;16266&quot;&gt;&lt;property id=&quot;20148&quot; value=&quot;5&quot;/&gt;&lt;property id=&quot;20300&quot; value=&quot;Slide 28 - &amp;quot;Dip Your Toes in the PER Pool&amp;quot;&quot;/&gt;&lt;property id=&quot;20307&quot; value=&quot;495&quot;/&gt;&lt;/object&gt;&lt;object type=&quot;3&quot; unique_id=&quot;16420&quot;&gt;&lt;property id=&quot;20148&quot; value=&quot;5&quot;/&gt;&lt;property id=&quot;20300&quot; value=&quot;Slide 29 - &amp;quot;Or Dive Right In&amp;quot;&quot;/&gt;&lt;property id=&quot;20307&quot; value=&quot;496&quot;/&gt;&lt;/object&gt;&lt;object type=&quot;3&quot; unique_id=&quot;16421&quot;&gt;&lt;property id=&quot;20148&quot; value=&quot;5&quot;/&gt;&lt;property id=&quot;20300&quot; value=&quot;Slide 30 - &amp;quot;Or Dive Right In&amp;quot;&quot;/&gt;&lt;property id=&quot;20307&quot; value=&quot;497&quot;/&gt;&lt;/object&gt;&lt;object type=&quot;3&quot; unique_id=&quot;16811&quot;&gt;&lt;property id=&quot;20148&quot; value=&quot;5&quot;/&gt;&lt;property id=&quot;20300&quot; value=&quot;Slide 9&quot;/&gt;&lt;property id=&quot;20307&quot; value=&quot;498&quot;/&gt;&lt;/object&gt;&lt;object type=&quot;3&quot; unique_id=&quot;16812&quot;&gt;&lt;property id=&quot;20148&quot; value=&quot;5&quot;/&gt;&lt;property id=&quot;20300&quot; value=&quot;Slide 39 - &amp;quot;Try It: You’ll Like It!&amp;quot;&quot;/&gt;&lt;property id=&quot;20307&quot; value=&quot;499&quot;/&gt;&lt;/object&gt;&lt;object type=&quot;3&quot; unique_id=&quot;20491&quot;&gt;&lt;property id=&quot;20148&quot; value=&quot;5&quot;/&gt;&lt;property id=&quot;20300&quot; value=&quot;Slide 34&quot;/&gt;&lt;property id=&quot;20307&quot; value=&quot;500&quot;/&gt;&lt;/object&gt;&lt;object type=&quot;3&quot; unique_id=&quot;20745&quot;&gt;&lt;property id=&quot;20148&quot; value=&quot;5&quot;/&gt;&lt;property id=&quot;20300&quot; value=&quot;Slide 33&quot;/&gt;&lt;property id=&quot;20307&quot; value=&quot;501&quot;/&gt;&lt;/object&gt;&lt;/object&gt;&lt;object type=&quot;8&quot; unique_id=&quot;10149&quot;&gt;&lt;/object&gt;&lt;/object&gt;&lt;/database&gt;"/>
  <p:tag name="SECTOMILLISECCONVERTED" val="1"/>
</p:tagLst>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12194</TotalTime>
  <Words>1789</Words>
  <Application>Microsoft Office PowerPoint</Application>
  <PresentationFormat>On-screen Show (4:3)</PresentationFormat>
  <Paragraphs>350</Paragraphs>
  <Slides>87</Slides>
  <Notes>28</Notes>
  <HiddenSlides>0</HiddenSlides>
  <MMClips>13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87</vt:i4>
      </vt:variant>
    </vt:vector>
  </HeadingPairs>
  <TitlesOfParts>
    <vt:vector size="94" baseType="lpstr">
      <vt:lpstr>Arial</vt:lpstr>
      <vt:lpstr>Calibri</vt:lpstr>
      <vt:lpstr>Garamond</vt:lpstr>
      <vt:lpstr>Symbol</vt:lpstr>
      <vt:lpstr>Times New Roman</vt:lpstr>
      <vt:lpstr>Wingdings</vt:lpstr>
      <vt:lpstr>Stream</vt:lpstr>
      <vt:lpstr>Harness Emotion to Improve Learning</vt:lpstr>
      <vt:lpstr>This guy would say …</vt:lpstr>
      <vt:lpstr>PowerPoint Presentation</vt:lpstr>
      <vt:lpstr>“Entertaining” Teachers</vt:lpstr>
      <vt:lpstr>“Inspiring” Teachers</vt:lpstr>
      <vt:lpstr>PowerPoint Presentation</vt:lpstr>
      <vt:lpstr>Who is our student?</vt:lpstr>
      <vt:lpstr>PowerPoint Presentation</vt:lpstr>
      <vt:lpstr>Survivor</vt:lpstr>
      <vt:lpstr>Understand its environment</vt:lpstr>
      <vt:lpstr>Control its body</vt:lpstr>
      <vt:lpstr>Avoid danger</vt:lpstr>
      <vt:lpstr>Find pleasurable things</vt:lpstr>
      <vt:lpstr>Examples?</vt:lpstr>
      <vt:lpstr>PowerPoint Presentation</vt:lpstr>
      <vt:lpstr>PowerPoint Presentation</vt:lpstr>
      <vt:lpstr>The Ancestral Brain</vt:lpstr>
      <vt:lpstr>PowerPoint Presentation</vt:lpstr>
      <vt:lpstr>PowerPoint Presentation</vt:lpstr>
      <vt:lpstr>PowerPoint Presentation</vt:lpstr>
      <vt:lpstr>How does this brain  like to learn?</vt:lpstr>
      <vt:lpstr>Let me!</vt:lpstr>
      <vt:lpstr>Control</vt:lpstr>
      <vt:lpstr>Brains want control</vt:lpstr>
      <vt:lpstr>Brains want control</vt:lpstr>
      <vt:lpstr>Brains want control</vt:lpstr>
      <vt:lpstr>Teachers want control!</vt:lpstr>
      <vt:lpstr>Classroom Control</vt:lpstr>
      <vt:lpstr>Classroom Control</vt:lpstr>
      <vt:lpstr>Classroom Control</vt:lpstr>
      <vt:lpstr>Classroom Control</vt:lpstr>
      <vt:lpstr>Classroom Control</vt:lpstr>
      <vt:lpstr>The Brain at Work</vt:lpstr>
      <vt:lpstr>The Brain at Work</vt:lpstr>
      <vt:lpstr>Brain Workload</vt:lpstr>
      <vt:lpstr>Tiring  Discouraging</vt:lpstr>
      <vt:lpstr>Fear</vt:lpstr>
      <vt:lpstr>Neurons that fire together wire together</vt:lpstr>
      <vt:lpstr>Random Toddler from the Internet </vt:lpstr>
      <vt:lpstr>Anxiety!</vt:lpstr>
      <vt:lpstr>Math Anxiety!</vt:lpstr>
      <vt:lpstr>Math Anxiety!</vt:lpstr>
      <vt:lpstr>PowerPoint Presentation</vt:lpstr>
      <vt:lpstr>Self-Efficacy </vt:lpstr>
      <vt:lpstr>Self-Efficacy </vt:lpstr>
      <vt:lpstr>Self-Efficacy</vt:lpstr>
      <vt:lpstr>Self-Efficacy</vt:lpstr>
      <vt:lpstr>Cognition</vt:lpstr>
      <vt:lpstr>Cognitive Learning Cycle</vt:lpstr>
      <vt:lpstr>Learning = Making Connections</vt:lpstr>
      <vt:lpstr>How to make connections?</vt:lpstr>
      <vt:lpstr>Let me do it!</vt:lpstr>
      <vt:lpstr>How to make connections?</vt:lpstr>
      <vt:lpstr>How to make connections?</vt:lpstr>
      <vt:lpstr>How to make connections?</vt:lpstr>
      <vt:lpstr>How to make connections?</vt:lpstr>
      <vt:lpstr>Exciting Demos!</vt:lpstr>
      <vt:lpstr>Educational Demos!</vt:lpstr>
      <vt:lpstr>Educational Demos!</vt:lpstr>
      <vt:lpstr>Educational Demos!</vt:lpstr>
      <vt:lpstr>Educational Demos?</vt:lpstr>
      <vt:lpstr>Problematic Demos!</vt:lpstr>
      <vt:lpstr>Problematic Demos!</vt:lpstr>
      <vt:lpstr>Problematic Demos!</vt:lpstr>
      <vt:lpstr>Is the dark side stronger?</vt:lpstr>
      <vt:lpstr>Upper and Lower Pathways</vt:lpstr>
      <vt:lpstr>Upper and Lower Pathways</vt:lpstr>
      <vt:lpstr>Metacognition</vt:lpstr>
      <vt:lpstr>Why do you like physics?</vt:lpstr>
      <vt:lpstr>Cognition  Reward System</vt:lpstr>
      <vt:lpstr>Cognition  Reward System</vt:lpstr>
      <vt:lpstr>Why do you like physics?</vt:lpstr>
      <vt:lpstr>Pleasure!</vt:lpstr>
      <vt:lpstr>Success!</vt:lpstr>
      <vt:lpstr>Why is success so powerful?</vt:lpstr>
      <vt:lpstr>Why is success so powerful?</vt:lpstr>
      <vt:lpstr>Guiding Principle</vt:lpstr>
      <vt:lpstr>Standard Physics Problem</vt:lpstr>
      <vt:lpstr>Add in Success!</vt:lpstr>
      <vt:lpstr>Add in Success!</vt:lpstr>
      <vt:lpstr>Have Students Test it</vt:lpstr>
      <vt:lpstr>Invest in Ideas</vt:lpstr>
      <vt:lpstr>Success!</vt:lpstr>
      <vt:lpstr>Understand  Students’ Emotions</vt:lpstr>
      <vt:lpstr>PowerPoint Presentation</vt:lpstr>
      <vt:lpstr>For more:</vt:lpstr>
      <vt:lpstr>Harness Emotion to Improve Learning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Electricity by Inquiry</dc:title>
  <dc:creator>Chris Meyer</dc:creator>
  <cp:lastModifiedBy>Chris Meyer</cp:lastModifiedBy>
  <cp:revision>1015</cp:revision>
  <cp:lastPrinted>2014-10-16T13:09:03Z</cp:lastPrinted>
  <dcterms:created xsi:type="dcterms:W3CDTF">2011-11-28T00:45:59Z</dcterms:created>
  <dcterms:modified xsi:type="dcterms:W3CDTF">2017-05-10T02:17:42Z</dcterms:modified>
</cp:coreProperties>
</file>